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67" r:id="rId4"/>
  </p:sldMasterIdLst>
  <p:notesMasterIdLst>
    <p:notesMasterId r:id="rId60"/>
  </p:notesMasterIdLst>
  <p:handoutMasterIdLst>
    <p:handoutMasterId r:id="rId61"/>
  </p:handoutMasterIdLst>
  <p:sldIdLst>
    <p:sldId id="829" r:id="rId5"/>
    <p:sldId id="1416" r:id="rId6"/>
    <p:sldId id="1123" r:id="rId7"/>
    <p:sldId id="1638" r:id="rId8"/>
    <p:sldId id="1656" r:id="rId9"/>
    <p:sldId id="1385" r:id="rId10"/>
    <p:sldId id="1265" r:id="rId11"/>
    <p:sldId id="1387" r:id="rId12"/>
    <p:sldId id="1655" r:id="rId13"/>
    <p:sldId id="1350" r:id="rId14"/>
    <p:sldId id="1413" r:id="rId15"/>
    <p:sldId id="1664" r:id="rId16"/>
    <p:sldId id="1631" r:id="rId17"/>
    <p:sldId id="1632" r:id="rId18"/>
    <p:sldId id="1633" r:id="rId19"/>
    <p:sldId id="1392" r:id="rId20"/>
    <p:sldId id="1700" r:id="rId21"/>
    <p:sldId id="1701" r:id="rId22"/>
    <p:sldId id="832" r:id="rId23"/>
    <p:sldId id="533" r:id="rId24"/>
    <p:sldId id="294" r:id="rId25"/>
    <p:sldId id="1438" r:id="rId26"/>
    <p:sldId id="1634" r:id="rId27"/>
    <p:sldId id="834" r:id="rId28"/>
    <p:sldId id="652" r:id="rId29"/>
    <p:sldId id="619" r:id="rId30"/>
    <p:sldId id="1606" r:id="rId31"/>
    <p:sldId id="620" r:id="rId32"/>
    <p:sldId id="621" r:id="rId33"/>
    <p:sldId id="657" r:id="rId34"/>
    <p:sldId id="659" r:id="rId35"/>
    <p:sldId id="662" r:id="rId36"/>
    <p:sldId id="1455" r:id="rId37"/>
    <p:sldId id="661" r:id="rId38"/>
    <p:sldId id="653" r:id="rId39"/>
    <p:sldId id="654" r:id="rId40"/>
    <p:sldId id="1475" r:id="rId41"/>
    <p:sldId id="1628" r:id="rId42"/>
    <p:sldId id="1668" r:id="rId43"/>
    <p:sldId id="1669" r:id="rId44"/>
    <p:sldId id="1484" r:id="rId45"/>
    <p:sldId id="1485" r:id="rId46"/>
    <p:sldId id="1671" r:id="rId47"/>
    <p:sldId id="1607" r:id="rId48"/>
    <p:sldId id="1616" r:id="rId49"/>
    <p:sldId id="1608" r:id="rId50"/>
    <p:sldId id="1636" r:id="rId51"/>
    <p:sldId id="1679" r:id="rId52"/>
    <p:sldId id="1496" r:id="rId53"/>
    <p:sldId id="1503" r:id="rId54"/>
    <p:sldId id="1693" r:id="rId55"/>
    <p:sldId id="1680" r:id="rId56"/>
    <p:sldId id="1510" r:id="rId57"/>
    <p:sldId id="1513" r:id="rId58"/>
    <p:sldId id="1351" r:id="rId59"/>
  </p:sldIdLst>
  <p:sldSz cx="9144000" cy="6858000" type="letter"/>
  <p:notesSz cx="7315200" cy="9601200"/>
  <p:custDataLst>
    <p:tags r:id="rId62"/>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521415D9-36F7-43E2-AB2F-B90AF26B5E84}">
      <p14:sectionLst xmlns:p14="http://schemas.microsoft.com/office/powerpoint/2010/main">
        <p14:section name="Introduction" id="{D5CC58BF-1B9C-4604-8CE2-718D7740199D}">
          <p14:sldIdLst>
            <p14:sldId id="829"/>
            <p14:sldId id="1416"/>
            <p14:sldId id="1123"/>
          </p14:sldIdLst>
        </p14:section>
        <p14:section name="Lighting Principles and Terminology" id="{CA5DE2C6-7951-4417-968E-33A8471E47E6}">
          <p14:sldIdLst>
            <p14:sldId id="1638"/>
            <p14:sldId id="1656"/>
            <p14:sldId id="1385"/>
            <p14:sldId id="1265"/>
            <p14:sldId id="1387"/>
            <p14:sldId id="1655"/>
            <p14:sldId id="1350"/>
            <p14:sldId id="1413"/>
            <p14:sldId id="1664"/>
            <p14:sldId id="1631"/>
            <p14:sldId id="1632"/>
            <p14:sldId id="1633"/>
            <p14:sldId id="1392"/>
            <p14:sldId id="1700"/>
            <p14:sldId id="1701"/>
            <p14:sldId id="832"/>
            <p14:sldId id="533"/>
            <p14:sldId id="294"/>
            <p14:sldId id="1438"/>
          </p14:sldIdLst>
        </p14:section>
        <p14:section name="Lighting Equipment" id="{74208D82-2FAA-4768-8A14-B75EE0F943D1}">
          <p14:sldIdLst>
            <p14:sldId id="1634"/>
            <p14:sldId id="834"/>
            <p14:sldId id="652"/>
            <p14:sldId id="619"/>
            <p14:sldId id="1606"/>
            <p14:sldId id="620"/>
            <p14:sldId id="621"/>
            <p14:sldId id="657"/>
            <p14:sldId id="659"/>
            <p14:sldId id="662"/>
            <p14:sldId id="1455"/>
            <p14:sldId id="661"/>
            <p14:sldId id="653"/>
            <p14:sldId id="654"/>
            <p14:sldId id="1475"/>
            <p14:sldId id="1628"/>
            <p14:sldId id="1668"/>
            <p14:sldId id="1669"/>
            <p14:sldId id="1484"/>
            <p14:sldId id="1485"/>
            <p14:sldId id="1671"/>
            <p14:sldId id="1607"/>
            <p14:sldId id="1616"/>
            <p14:sldId id="1608"/>
            <p14:sldId id="1636"/>
          </p14:sldIdLst>
        </p14:section>
        <p14:section name="Lighting Maintenance" id="{360C7F7C-EA48-4D8B-8CA3-AF3D1CB7EC39}">
          <p14:sldIdLst>
            <p14:sldId id="1679"/>
            <p14:sldId id="1496"/>
            <p14:sldId id="1503"/>
            <p14:sldId id="1693"/>
            <p14:sldId id="1680"/>
            <p14:sldId id="1510"/>
            <p14:sldId id="1513"/>
            <p14:sldId id="1351"/>
          </p14:sldIdLst>
        </p14:section>
      </p14:sectionLst>
    </p:ext>
    <p:ext uri="{EFAFB233-063F-42B5-8137-9DF3F51BA10A}">
      <p15:sldGuideLst xmlns:p15="http://schemas.microsoft.com/office/powerpoint/2012/main">
        <p15:guide id="1" orient="horz" pos="2640">
          <p15:clr>
            <a:srgbClr val="A4A3A4"/>
          </p15:clr>
        </p15:guide>
        <p15:guide id="2" pos="2880">
          <p15:clr>
            <a:srgbClr val="A4A3A4"/>
          </p15:clr>
        </p15:guide>
      </p15:sldGuideLst>
    </p:ext>
    <p:ext uri="{2D200454-40CA-4A62-9FC3-DE9A4176ACB9}">
      <p15:notesGuideLst xmlns:p15="http://schemas.microsoft.com/office/powerpoint/2012/main">
        <p15:guide id="1" orient="horz" pos="6097" userDrawn="1">
          <p15:clr>
            <a:srgbClr val="A4A3A4"/>
          </p15:clr>
        </p15:guide>
        <p15:guide id="2" pos="2404" userDrawn="1">
          <p15:clr>
            <a:srgbClr val="A4A3A4"/>
          </p15:clr>
        </p15:guide>
        <p15:guide id="3" orient="horz" pos="5905" userDrawn="1">
          <p15:clr>
            <a:srgbClr val="A4A3A4"/>
          </p15:clr>
        </p15:guide>
        <p15:guide id="4"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4A5E5B-2B54-4E2B-7E1B-3551555A0E6C}" name="Maureen Roskoski" initials="MR" userId="S::mroskoski@feapc.com::9a029d06-97d7-4670-8fb7-01e9dad2a5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lga Gazman" initials="O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CCFF"/>
    <a:srgbClr val="B1C4BC"/>
    <a:srgbClr val="FFFF66"/>
    <a:srgbClr val="FB1C05"/>
    <a:srgbClr val="0000FF"/>
    <a:srgbClr val="996600"/>
    <a:srgbClr val="FF6600"/>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78283" autoAdjust="0"/>
  </p:normalViewPr>
  <p:slideViewPr>
    <p:cSldViewPr>
      <p:cViewPr varScale="1">
        <p:scale>
          <a:sx n="83" d="100"/>
          <a:sy n="83" d="100"/>
        </p:scale>
        <p:origin x="2340" y="84"/>
      </p:cViewPr>
      <p:guideLst>
        <p:guide orient="horz" pos="2640"/>
        <p:guide pos="2880"/>
      </p:guideLst>
    </p:cSldViewPr>
  </p:slideViewPr>
  <p:outlineViewPr>
    <p:cViewPr>
      <p:scale>
        <a:sx n="33" d="100"/>
        <a:sy n="33" d="100"/>
      </p:scale>
      <p:origin x="0" y="-14478"/>
    </p:cViewPr>
    <p:sldLst>
      <p:sld r:id="rId1" collapse="1"/>
    </p:sldLst>
  </p:outlineViewPr>
  <p:notesTextViewPr>
    <p:cViewPr>
      <p:scale>
        <a:sx n="3" d="2"/>
        <a:sy n="3" d="2"/>
      </p:scale>
      <p:origin x="0" y="0"/>
    </p:cViewPr>
  </p:notesTextViewPr>
  <p:sorterViewPr>
    <p:cViewPr varScale="1">
      <p:scale>
        <a:sx n="1" d="1"/>
        <a:sy n="1" d="1"/>
      </p:scale>
      <p:origin x="0" y="-11244"/>
    </p:cViewPr>
  </p:sorterViewPr>
  <p:notesViewPr>
    <p:cSldViewPr snapToGrid="0">
      <p:cViewPr varScale="1">
        <p:scale>
          <a:sx n="114" d="100"/>
          <a:sy n="114" d="100"/>
        </p:scale>
        <p:origin x="3980" y="64"/>
      </p:cViewPr>
      <p:guideLst>
        <p:guide orient="horz" pos="6097"/>
        <p:guide pos="2404"/>
        <p:guide orient="horz" pos="590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53.xml"/></Relationships>
</file>

<file path=ppt/diagrams/_rels/data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7FD7AB-A706-4FC2-9ECE-D933397579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0448B4-CAC0-4F98-AE78-D21E82689C91}">
      <dgm:prSet/>
      <dgm:spPr/>
      <dgm:t>
        <a:bodyPr/>
        <a:lstStyle/>
        <a:p>
          <a:r>
            <a:rPr lang="en-US" dirty="0">
              <a:solidFill>
                <a:schemeClr val="tx1"/>
              </a:solidFill>
            </a:rPr>
            <a:t>Connect with the outdoor environment</a:t>
          </a:r>
        </a:p>
      </dgm:t>
    </dgm:pt>
    <dgm:pt modelId="{0A2868BE-A241-416A-9B1F-A63FD76E7D96}" type="parTrans" cxnId="{528031F3-EC2F-4B7A-A53C-6214500F9A4B}">
      <dgm:prSet/>
      <dgm:spPr/>
      <dgm:t>
        <a:bodyPr/>
        <a:lstStyle/>
        <a:p>
          <a:endParaRPr lang="en-US"/>
        </a:p>
      </dgm:t>
    </dgm:pt>
    <dgm:pt modelId="{E8B9D627-7A45-4C13-9F93-34ADD9E2BB55}" type="sibTrans" cxnId="{528031F3-EC2F-4B7A-A53C-6214500F9A4B}">
      <dgm:prSet/>
      <dgm:spPr/>
      <dgm:t>
        <a:bodyPr/>
        <a:lstStyle/>
        <a:p>
          <a:endParaRPr lang="en-US"/>
        </a:p>
      </dgm:t>
    </dgm:pt>
    <dgm:pt modelId="{C49435C0-DDD9-4286-A8F0-EB162278C949}">
      <dgm:prSet/>
      <dgm:spPr/>
      <dgm:t>
        <a:bodyPr/>
        <a:lstStyle/>
        <a:p>
          <a:r>
            <a:rPr lang="en-US" dirty="0">
              <a:solidFill>
                <a:schemeClr val="tx1"/>
              </a:solidFill>
            </a:rPr>
            <a:t>Navigate through the building</a:t>
          </a:r>
        </a:p>
      </dgm:t>
    </dgm:pt>
    <dgm:pt modelId="{4C8EA96A-B1AD-4ED3-B3BE-2D01011AF8B9}" type="parTrans" cxnId="{B03951F9-728C-4484-A328-5345E4920D9A}">
      <dgm:prSet/>
      <dgm:spPr/>
      <dgm:t>
        <a:bodyPr/>
        <a:lstStyle/>
        <a:p>
          <a:endParaRPr lang="en-US"/>
        </a:p>
      </dgm:t>
    </dgm:pt>
    <dgm:pt modelId="{0BE219DE-751F-4689-B4AA-4963E1D8C42E}" type="sibTrans" cxnId="{B03951F9-728C-4484-A328-5345E4920D9A}">
      <dgm:prSet/>
      <dgm:spPr/>
      <dgm:t>
        <a:bodyPr/>
        <a:lstStyle/>
        <a:p>
          <a:endParaRPr lang="en-US"/>
        </a:p>
      </dgm:t>
    </dgm:pt>
    <dgm:pt modelId="{18F1763E-F6BE-46D3-89E7-A682F2018AB7}">
      <dgm:prSet/>
      <dgm:spPr/>
      <dgm:t>
        <a:bodyPr/>
        <a:lstStyle/>
        <a:p>
          <a:r>
            <a:rPr lang="en-US" dirty="0">
              <a:solidFill>
                <a:schemeClr val="tx1"/>
              </a:solidFill>
            </a:rPr>
            <a:t>Exit in case of emergency</a:t>
          </a:r>
        </a:p>
      </dgm:t>
    </dgm:pt>
    <dgm:pt modelId="{17C3E9AD-B208-481C-B714-10898A97B544}" type="parTrans" cxnId="{C060F912-D1EF-4481-B5B1-5CD2177AD5E1}">
      <dgm:prSet/>
      <dgm:spPr/>
      <dgm:t>
        <a:bodyPr/>
        <a:lstStyle/>
        <a:p>
          <a:endParaRPr lang="en-US"/>
        </a:p>
      </dgm:t>
    </dgm:pt>
    <dgm:pt modelId="{1AD5A647-3C1D-4063-9A70-728CF3733F91}" type="sibTrans" cxnId="{C060F912-D1EF-4481-B5B1-5CD2177AD5E1}">
      <dgm:prSet/>
      <dgm:spPr/>
      <dgm:t>
        <a:bodyPr/>
        <a:lstStyle/>
        <a:p>
          <a:endParaRPr lang="en-US"/>
        </a:p>
      </dgm:t>
    </dgm:pt>
    <dgm:pt modelId="{5444F2CF-C649-4377-9442-6664CEA5D1AB}">
      <dgm:prSet/>
      <dgm:spPr/>
      <dgm:t>
        <a:bodyPr/>
        <a:lstStyle/>
        <a:p>
          <a:r>
            <a:rPr lang="en-US" dirty="0">
              <a:solidFill>
                <a:schemeClr val="tx1"/>
              </a:solidFill>
            </a:rPr>
            <a:t>Perform tasks</a:t>
          </a:r>
        </a:p>
      </dgm:t>
    </dgm:pt>
    <dgm:pt modelId="{073E0B20-ECD2-4C1C-9C13-AA430AB0DB13}" type="parTrans" cxnId="{FB6D87DA-941B-460A-82B4-2732AD0653D9}">
      <dgm:prSet/>
      <dgm:spPr/>
      <dgm:t>
        <a:bodyPr/>
        <a:lstStyle/>
        <a:p>
          <a:endParaRPr lang="en-US"/>
        </a:p>
      </dgm:t>
    </dgm:pt>
    <dgm:pt modelId="{AABE1AF7-8D56-4601-9E67-EC00F89BCAE4}" type="sibTrans" cxnId="{FB6D87DA-941B-460A-82B4-2732AD0653D9}">
      <dgm:prSet/>
      <dgm:spPr/>
      <dgm:t>
        <a:bodyPr/>
        <a:lstStyle/>
        <a:p>
          <a:endParaRPr lang="en-US"/>
        </a:p>
      </dgm:t>
    </dgm:pt>
    <dgm:pt modelId="{1E38D9FF-7AFE-4AE0-A06E-8ABF6FBC685D}" type="pres">
      <dgm:prSet presAssocID="{7A7FD7AB-A706-4FC2-9ECE-D9333975790C}" presName="linear" presStyleCnt="0">
        <dgm:presLayoutVars>
          <dgm:animLvl val="lvl"/>
          <dgm:resizeHandles val="exact"/>
        </dgm:presLayoutVars>
      </dgm:prSet>
      <dgm:spPr/>
    </dgm:pt>
    <dgm:pt modelId="{075A0A51-737A-47E5-9DB7-1300FC3365A2}" type="pres">
      <dgm:prSet presAssocID="{5444F2CF-C649-4377-9442-6664CEA5D1AB}" presName="parentText" presStyleLbl="node1" presStyleIdx="0" presStyleCnt="4">
        <dgm:presLayoutVars>
          <dgm:chMax val="0"/>
          <dgm:bulletEnabled val="1"/>
        </dgm:presLayoutVars>
      </dgm:prSet>
      <dgm:spPr/>
    </dgm:pt>
    <dgm:pt modelId="{1F8D9B77-08DB-47B4-933A-23124F8B2D66}" type="pres">
      <dgm:prSet presAssocID="{AABE1AF7-8D56-4601-9E67-EC00F89BCAE4}" presName="spacer" presStyleCnt="0"/>
      <dgm:spPr/>
    </dgm:pt>
    <dgm:pt modelId="{2F448FEB-560F-4414-9D2D-C0AF09D6F94D}" type="pres">
      <dgm:prSet presAssocID="{EF0448B4-CAC0-4F98-AE78-D21E82689C91}" presName="parentText" presStyleLbl="node1" presStyleIdx="1" presStyleCnt="4">
        <dgm:presLayoutVars>
          <dgm:chMax val="0"/>
          <dgm:bulletEnabled val="1"/>
        </dgm:presLayoutVars>
      </dgm:prSet>
      <dgm:spPr/>
    </dgm:pt>
    <dgm:pt modelId="{E5570F54-9B53-496F-90BB-56B9201B7FA1}" type="pres">
      <dgm:prSet presAssocID="{E8B9D627-7A45-4C13-9F93-34ADD9E2BB55}" presName="spacer" presStyleCnt="0"/>
      <dgm:spPr/>
    </dgm:pt>
    <dgm:pt modelId="{852C8EF5-8DE2-4A37-973A-FD125BCA5B5F}" type="pres">
      <dgm:prSet presAssocID="{C49435C0-DDD9-4286-A8F0-EB162278C949}" presName="parentText" presStyleLbl="node1" presStyleIdx="2" presStyleCnt="4">
        <dgm:presLayoutVars>
          <dgm:chMax val="0"/>
          <dgm:bulletEnabled val="1"/>
        </dgm:presLayoutVars>
      </dgm:prSet>
      <dgm:spPr/>
    </dgm:pt>
    <dgm:pt modelId="{184959CA-0CDE-4B4E-ACF8-7371300811FD}" type="pres">
      <dgm:prSet presAssocID="{0BE219DE-751F-4689-B4AA-4963E1D8C42E}" presName="spacer" presStyleCnt="0"/>
      <dgm:spPr/>
    </dgm:pt>
    <dgm:pt modelId="{1FEBA294-0ACE-4E21-B206-5AD8757F1230}" type="pres">
      <dgm:prSet presAssocID="{18F1763E-F6BE-46D3-89E7-A682F2018AB7}" presName="parentText" presStyleLbl="node1" presStyleIdx="3" presStyleCnt="4">
        <dgm:presLayoutVars>
          <dgm:chMax val="0"/>
          <dgm:bulletEnabled val="1"/>
        </dgm:presLayoutVars>
      </dgm:prSet>
      <dgm:spPr/>
    </dgm:pt>
  </dgm:ptLst>
  <dgm:cxnLst>
    <dgm:cxn modelId="{C060F912-D1EF-4481-B5B1-5CD2177AD5E1}" srcId="{7A7FD7AB-A706-4FC2-9ECE-D9333975790C}" destId="{18F1763E-F6BE-46D3-89E7-A682F2018AB7}" srcOrd="3" destOrd="0" parTransId="{17C3E9AD-B208-481C-B714-10898A97B544}" sibTransId="{1AD5A647-3C1D-4063-9A70-728CF3733F91}"/>
    <dgm:cxn modelId="{56DBD55B-4C1E-48F4-97C2-F75BBE76EB5B}" type="presOf" srcId="{EF0448B4-CAC0-4F98-AE78-D21E82689C91}" destId="{2F448FEB-560F-4414-9D2D-C0AF09D6F94D}" srcOrd="0" destOrd="0" presId="urn:microsoft.com/office/officeart/2005/8/layout/vList2"/>
    <dgm:cxn modelId="{4E01CB7F-6875-405D-AA39-765D1F757874}" type="presOf" srcId="{7A7FD7AB-A706-4FC2-9ECE-D9333975790C}" destId="{1E38D9FF-7AFE-4AE0-A06E-8ABF6FBC685D}" srcOrd="0" destOrd="0" presId="urn:microsoft.com/office/officeart/2005/8/layout/vList2"/>
    <dgm:cxn modelId="{A1D887A8-F222-4C77-A8F9-10697D84FE7C}" type="presOf" srcId="{5444F2CF-C649-4377-9442-6664CEA5D1AB}" destId="{075A0A51-737A-47E5-9DB7-1300FC3365A2}" srcOrd="0" destOrd="0" presId="urn:microsoft.com/office/officeart/2005/8/layout/vList2"/>
    <dgm:cxn modelId="{CECEB8A8-8119-45B5-AF0C-606AEB9A3F3B}" type="presOf" srcId="{18F1763E-F6BE-46D3-89E7-A682F2018AB7}" destId="{1FEBA294-0ACE-4E21-B206-5AD8757F1230}" srcOrd="0" destOrd="0" presId="urn:microsoft.com/office/officeart/2005/8/layout/vList2"/>
    <dgm:cxn modelId="{FB6D87DA-941B-460A-82B4-2732AD0653D9}" srcId="{7A7FD7AB-A706-4FC2-9ECE-D9333975790C}" destId="{5444F2CF-C649-4377-9442-6664CEA5D1AB}" srcOrd="0" destOrd="0" parTransId="{073E0B20-ECD2-4C1C-9C13-AA430AB0DB13}" sibTransId="{AABE1AF7-8D56-4601-9E67-EC00F89BCAE4}"/>
    <dgm:cxn modelId="{528031F3-EC2F-4B7A-A53C-6214500F9A4B}" srcId="{7A7FD7AB-A706-4FC2-9ECE-D9333975790C}" destId="{EF0448B4-CAC0-4F98-AE78-D21E82689C91}" srcOrd="1" destOrd="0" parTransId="{0A2868BE-A241-416A-9B1F-A63FD76E7D96}" sibTransId="{E8B9D627-7A45-4C13-9F93-34ADD9E2BB55}"/>
    <dgm:cxn modelId="{B03951F9-728C-4484-A328-5345E4920D9A}" srcId="{7A7FD7AB-A706-4FC2-9ECE-D9333975790C}" destId="{C49435C0-DDD9-4286-A8F0-EB162278C949}" srcOrd="2" destOrd="0" parTransId="{4C8EA96A-B1AD-4ED3-B3BE-2D01011AF8B9}" sibTransId="{0BE219DE-751F-4689-B4AA-4963E1D8C42E}"/>
    <dgm:cxn modelId="{1416F2FD-5C13-4E7D-9F6B-089C3F55BE44}" type="presOf" srcId="{C49435C0-DDD9-4286-A8F0-EB162278C949}" destId="{852C8EF5-8DE2-4A37-973A-FD125BCA5B5F}" srcOrd="0" destOrd="0" presId="urn:microsoft.com/office/officeart/2005/8/layout/vList2"/>
    <dgm:cxn modelId="{D3D69490-4F55-4873-B7F2-29286F4CACBF}" type="presParOf" srcId="{1E38D9FF-7AFE-4AE0-A06E-8ABF6FBC685D}" destId="{075A0A51-737A-47E5-9DB7-1300FC3365A2}" srcOrd="0" destOrd="0" presId="urn:microsoft.com/office/officeart/2005/8/layout/vList2"/>
    <dgm:cxn modelId="{C88F8A4B-E935-4CDF-886F-8CCA942A38F2}" type="presParOf" srcId="{1E38D9FF-7AFE-4AE0-A06E-8ABF6FBC685D}" destId="{1F8D9B77-08DB-47B4-933A-23124F8B2D66}" srcOrd="1" destOrd="0" presId="urn:microsoft.com/office/officeart/2005/8/layout/vList2"/>
    <dgm:cxn modelId="{A7828AFF-6E21-47BB-828F-E27409776D48}" type="presParOf" srcId="{1E38D9FF-7AFE-4AE0-A06E-8ABF6FBC685D}" destId="{2F448FEB-560F-4414-9D2D-C0AF09D6F94D}" srcOrd="2" destOrd="0" presId="urn:microsoft.com/office/officeart/2005/8/layout/vList2"/>
    <dgm:cxn modelId="{5559D63C-08DF-45E2-B39B-A626F6C05B5C}" type="presParOf" srcId="{1E38D9FF-7AFE-4AE0-A06E-8ABF6FBC685D}" destId="{E5570F54-9B53-496F-90BB-56B9201B7FA1}" srcOrd="3" destOrd="0" presId="urn:microsoft.com/office/officeart/2005/8/layout/vList2"/>
    <dgm:cxn modelId="{3932423B-5547-4E03-A5A1-8DFF826DAFE9}" type="presParOf" srcId="{1E38D9FF-7AFE-4AE0-A06E-8ABF6FBC685D}" destId="{852C8EF5-8DE2-4A37-973A-FD125BCA5B5F}" srcOrd="4" destOrd="0" presId="urn:microsoft.com/office/officeart/2005/8/layout/vList2"/>
    <dgm:cxn modelId="{7D4BF4BF-E727-4283-A6D8-A7D43ED698FF}" type="presParOf" srcId="{1E38D9FF-7AFE-4AE0-A06E-8ABF6FBC685D}" destId="{184959CA-0CDE-4B4E-ACF8-7371300811FD}" srcOrd="5" destOrd="0" presId="urn:microsoft.com/office/officeart/2005/8/layout/vList2"/>
    <dgm:cxn modelId="{3DC1DD4B-C3DE-432F-92D3-528E71D2AC2D}" type="presParOf" srcId="{1E38D9FF-7AFE-4AE0-A06E-8ABF6FBC685D}" destId="{1FEBA294-0ACE-4E21-B206-5AD8757F123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F91B44-FB61-420E-821E-249ABA3785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C072C7-CA2F-4C1E-9C4E-8929AF6D1353}">
      <dgm:prSet/>
      <dgm:spPr/>
      <dgm:t>
        <a:bodyPr/>
        <a:lstStyle/>
        <a:p>
          <a:r>
            <a:rPr lang="en-US" dirty="0">
              <a:solidFill>
                <a:schemeClr val="tx1"/>
              </a:solidFill>
            </a:rPr>
            <a:t>Electrical devices to start and operate fluorescent and HID tubes/bulbs</a:t>
          </a:r>
        </a:p>
      </dgm:t>
    </dgm:pt>
    <dgm:pt modelId="{26411703-C847-4045-9B0F-24D99B7A6204}" type="parTrans" cxnId="{FAC74615-687A-488A-9CCB-0F186A92B10A}">
      <dgm:prSet/>
      <dgm:spPr/>
      <dgm:t>
        <a:bodyPr/>
        <a:lstStyle/>
        <a:p>
          <a:endParaRPr lang="en-US"/>
        </a:p>
      </dgm:t>
    </dgm:pt>
    <dgm:pt modelId="{5AA826FC-8BF0-433F-B42B-B47E2DD86667}" type="sibTrans" cxnId="{FAC74615-687A-488A-9CCB-0F186A92B10A}">
      <dgm:prSet/>
      <dgm:spPr/>
      <dgm:t>
        <a:bodyPr/>
        <a:lstStyle/>
        <a:p>
          <a:endParaRPr lang="en-US"/>
        </a:p>
      </dgm:t>
    </dgm:pt>
    <dgm:pt modelId="{A89A4AE7-8623-4BFA-B56A-3781828C0580}">
      <dgm:prSet/>
      <dgm:spPr/>
      <dgm:t>
        <a:bodyPr/>
        <a:lstStyle/>
        <a:p>
          <a:r>
            <a:rPr lang="en-US" dirty="0">
              <a:solidFill>
                <a:schemeClr val="tx1"/>
              </a:solidFill>
            </a:rPr>
            <a:t>Functions:</a:t>
          </a:r>
        </a:p>
      </dgm:t>
    </dgm:pt>
    <dgm:pt modelId="{5EDE1C22-E650-480E-AE7D-99E139CDCC96}" type="parTrans" cxnId="{FF06B08E-A9DC-4987-961C-3551349D9BA1}">
      <dgm:prSet/>
      <dgm:spPr/>
      <dgm:t>
        <a:bodyPr/>
        <a:lstStyle/>
        <a:p>
          <a:endParaRPr lang="en-US"/>
        </a:p>
      </dgm:t>
    </dgm:pt>
    <dgm:pt modelId="{1524DE47-ED5F-42E0-839D-6492295D6E41}" type="sibTrans" cxnId="{FF06B08E-A9DC-4987-961C-3551349D9BA1}">
      <dgm:prSet/>
      <dgm:spPr/>
      <dgm:t>
        <a:bodyPr/>
        <a:lstStyle/>
        <a:p>
          <a:endParaRPr lang="en-US"/>
        </a:p>
      </dgm:t>
    </dgm:pt>
    <dgm:pt modelId="{34D1024D-A492-45D3-A02D-DC9D30FC86A0}">
      <dgm:prSet/>
      <dgm:spPr/>
      <dgm:t>
        <a:bodyPr/>
        <a:lstStyle/>
        <a:p>
          <a:r>
            <a:rPr lang="en-US" dirty="0">
              <a:solidFill>
                <a:schemeClr val="tx1"/>
              </a:solidFill>
            </a:rPr>
            <a:t>Provide correct voltage to start arc discharge</a:t>
          </a:r>
        </a:p>
      </dgm:t>
    </dgm:pt>
    <dgm:pt modelId="{857AD0BB-D894-4CB4-B9DB-F181221E6A9A}" type="parTrans" cxnId="{AC95F539-5DAE-4AAE-9F68-3242C7D78685}">
      <dgm:prSet/>
      <dgm:spPr/>
      <dgm:t>
        <a:bodyPr/>
        <a:lstStyle/>
        <a:p>
          <a:endParaRPr lang="en-US"/>
        </a:p>
      </dgm:t>
    </dgm:pt>
    <dgm:pt modelId="{268B0FAD-69A7-4EC2-AD8C-8697D75D2DDA}" type="sibTrans" cxnId="{AC95F539-5DAE-4AAE-9F68-3242C7D78685}">
      <dgm:prSet/>
      <dgm:spPr/>
      <dgm:t>
        <a:bodyPr/>
        <a:lstStyle/>
        <a:p>
          <a:endParaRPr lang="en-US"/>
        </a:p>
      </dgm:t>
    </dgm:pt>
    <dgm:pt modelId="{CAE127E6-3623-4CC6-8542-41BC765496D2}">
      <dgm:prSet/>
      <dgm:spPr/>
      <dgm:t>
        <a:bodyPr/>
        <a:lstStyle/>
        <a:p>
          <a:r>
            <a:rPr lang="en-US" dirty="0">
              <a:solidFill>
                <a:schemeClr val="tx1"/>
              </a:solidFill>
            </a:rPr>
            <a:t>Limit/stabilize supplied current to design value</a:t>
          </a:r>
          <a:br>
            <a:rPr lang="en-US" dirty="0">
              <a:solidFill>
                <a:schemeClr val="tx1"/>
              </a:solidFill>
            </a:rPr>
          </a:br>
          <a:r>
            <a:rPr lang="en-US" dirty="0">
              <a:solidFill>
                <a:schemeClr val="tx1"/>
              </a:solidFill>
            </a:rPr>
            <a:t>(ex: 265 mA T8)</a:t>
          </a:r>
        </a:p>
      </dgm:t>
    </dgm:pt>
    <dgm:pt modelId="{BFCF7C0C-6B86-4E6B-B2FD-85B2433A5A6F}" type="parTrans" cxnId="{6C7EF80F-7964-447F-97CE-5A2EE4AA11FE}">
      <dgm:prSet/>
      <dgm:spPr/>
      <dgm:t>
        <a:bodyPr/>
        <a:lstStyle/>
        <a:p>
          <a:endParaRPr lang="en-US"/>
        </a:p>
      </dgm:t>
    </dgm:pt>
    <dgm:pt modelId="{B388DBD2-6AFE-4BDA-B71B-1568F410183B}" type="sibTrans" cxnId="{6C7EF80F-7964-447F-97CE-5A2EE4AA11FE}">
      <dgm:prSet/>
      <dgm:spPr/>
      <dgm:t>
        <a:bodyPr/>
        <a:lstStyle/>
        <a:p>
          <a:endParaRPr lang="en-US"/>
        </a:p>
      </dgm:t>
    </dgm:pt>
    <dgm:pt modelId="{3BF071EA-4F1A-466D-8C81-60A2DA439E66}">
      <dgm:prSet/>
      <dgm:spPr/>
      <dgm:t>
        <a:bodyPr/>
        <a:lstStyle/>
        <a:p>
          <a:r>
            <a:rPr lang="en-US" dirty="0">
              <a:solidFill>
                <a:schemeClr val="tx1"/>
              </a:solidFill>
            </a:rPr>
            <a:t>Provide energy to heat cathodes</a:t>
          </a:r>
        </a:p>
      </dgm:t>
    </dgm:pt>
    <dgm:pt modelId="{337EEE55-9BE1-46AA-8197-A6EC9A7EC893}" type="parTrans" cxnId="{0F34DB24-7A52-443B-A634-C7C8CD73AFA5}">
      <dgm:prSet/>
      <dgm:spPr/>
      <dgm:t>
        <a:bodyPr/>
        <a:lstStyle/>
        <a:p>
          <a:endParaRPr lang="en-US"/>
        </a:p>
      </dgm:t>
    </dgm:pt>
    <dgm:pt modelId="{5C379E2A-743B-430A-AA42-AD0B0F519F03}" type="sibTrans" cxnId="{0F34DB24-7A52-443B-A634-C7C8CD73AFA5}">
      <dgm:prSet/>
      <dgm:spPr/>
      <dgm:t>
        <a:bodyPr/>
        <a:lstStyle/>
        <a:p>
          <a:endParaRPr lang="en-US"/>
        </a:p>
      </dgm:t>
    </dgm:pt>
    <dgm:pt modelId="{F5F199B2-D7FE-451F-A58E-5256A6B10301}" type="pres">
      <dgm:prSet presAssocID="{4AF91B44-FB61-420E-821E-249ABA378591}" presName="linear" presStyleCnt="0">
        <dgm:presLayoutVars>
          <dgm:animLvl val="lvl"/>
          <dgm:resizeHandles val="exact"/>
        </dgm:presLayoutVars>
      </dgm:prSet>
      <dgm:spPr/>
    </dgm:pt>
    <dgm:pt modelId="{00F213C2-D671-41D0-908C-677B0A187D4D}" type="pres">
      <dgm:prSet presAssocID="{09C072C7-CA2F-4C1E-9C4E-8929AF6D1353}" presName="parentText" presStyleLbl="node1" presStyleIdx="0" presStyleCnt="2" custScaleY="47610">
        <dgm:presLayoutVars>
          <dgm:chMax val="0"/>
          <dgm:bulletEnabled val="1"/>
        </dgm:presLayoutVars>
      </dgm:prSet>
      <dgm:spPr/>
    </dgm:pt>
    <dgm:pt modelId="{286DC5EC-2805-4D4C-9E51-7D100D143FE0}" type="pres">
      <dgm:prSet presAssocID="{5AA826FC-8BF0-433F-B42B-B47E2DD86667}" presName="spacer" presStyleCnt="0"/>
      <dgm:spPr/>
    </dgm:pt>
    <dgm:pt modelId="{3D5BA496-1866-4548-B4C7-E7E3EB8056BC}" type="pres">
      <dgm:prSet presAssocID="{A89A4AE7-8623-4BFA-B56A-3781828C0580}" presName="parentText" presStyleLbl="node1" presStyleIdx="1" presStyleCnt="2" custScaleY="32799">
        <dgm:presLayoutVars>
          <dgm:chMax val="0"/>
          <dgm:bulletEnabled val="1"/>
        </dgm:presLayoutVars>
      </dgm:prSet>
      <dgm:spPr/>
    </dgm:pt>
    <dgm:pt modelId="{7BC09B4B-11D9-41A9-B1B3-DA2B69F60E3E}" type="pres">
      <dgm:prSet presAssocID="{A89A4AE7-8623-4BFA-B56A-3781828C0580}" presName="childText" presStyleLbl="revTx" presStyleIdx="0" presStyleCnt="1">
        <dgm:presLayoutVars>
          <dgm:bulletEnabled val="1"/>
        </dgm:presLayoutVars>
      </dgm:prSet>
      <dgm:spPr/>
    </dgm:pt>
  </dgm:ptLst>
  <dgm:cxnLst>
    <dgm:cxn modelId="{012CD806-4755-406E-9D8C-821354D2EBC8}" type="presOf" srcId="{09C072C7-CA2F-4C1E-9C4E-8929AF6D1353}" destId="{00F213C2-D671-41D0-908C-677B0A187D4D}" srcOrd="0" destOrd="0" presId="urn:microsoft.com/office/officeart/2005/8/layout/vList2"/>
    <dgm:cxn modelId="{6C7EF80F-7964-447F-97CE-5A2EE4AA11FE}" srcId="{A89A4AE7-8623-4BFA-B56A-3781828C0580}" destId="{CAE127E6-3623-4CC6-8542-41BC765496D2}" srcOrd="1" destOrd="0" parTransId="{BFCF7C0C-6B86-4E6B-B2FD-85B2433A5A6F}" sibTransId="{B388DBD2-6AFE-4BDA-B71B-1568F410183B}"/>
    <dgm:cxn modelId="{FAC74615-687A-488A-9CCB-0F186A92B10A}" srcId="{4AF91B44-FB61-420E-821E-249ABA378591}" destId="{09C072C7-CA2F-4C1E-9C4E-8929AF6D1353}" srcOrd="0" destOrd="0" parTransId="{26411703-C847-4045-9B0F-24D99B7A6204}" sibTransId="{5AA826FC-8BF0-433F-B42B-B47E2DD86667}"/>
    <dgm:cxn modelId="{0F34DB24-7A52-443B-A634-C7C8CD73AFA5}" srcId="{A89A4AE7-8623-4BFA-B56A-3781828C0580}" destId="{3BF071EA-4F1A-466D-8C81-60A2DA439E66}" srcOrd="2" destOrd="0" parTransId="{337EEE55-9BE1-46AA-8197-A6EC9A7EC893}" sibTransId="{5C379E2A-743B-430A-AA42-AD0B0F519F03}"/>
    <dgm:cxn modelId="{AC95F539-5DAE-4AAE-9F68-3242C7D78685}" srcId="{A89A4AE7-8623-4BFA-B56A-3781828C0580}" destId="{34D1024D-A492-45D3-A02D-DC9D30FC86A0}" srcOrd="0" destOrd="0" parTransId="{857AD0BB-D894-4CB4-B9DB-F181221E6A9A}" sibTransId="{268B0FAD-69A7-4EC2-AD8C-8697D75D2DDA}"/>
    <dgm:cxn modelId="{56861263-186B-4AF2-8ACB-F176BB193895}" type="presOf" srcId="{34D1024D-A492-45D3-A02D-DC9D30FC86A0}" destId="{7BC09B4B-11D9-41A9-B1B3-DA2B69F60E3E}" srcOrd="0" destOrd="0" presId="urn:microsoft.com/office/officeart/2005/8/layout/vList2"/>
    <dgm:cxn modelId="{AAFC0E52-D78E-4F08-B202-B7271C46F782}" type="presOf" srcId="{4AF91B44-FB61-420E-821E-249ABA378591}" destId="{F5F199B2-D7FE-451F-A58E-5256A6B10301}" srcOrd="0" destOrd="0" presId="urn:microsoft.com/office/officeart/2005/8/layout/vList2"/>
    <dgm:cxn modelId="{9C79C77C-7EFD-462D-B0CA-19C6EB2BEB88}" type="presOf" srcId="{CAE127E6-3623-4CC6-8542-41BC765496D2}" destId="{7BC09B4B-11D9-41A9-B1B3-DA2B69F60E3E}" srcOrd="0" destOrd="1" presId="urn:microsoft.com/office/officeart/2005/8/layout/vList2"/>
    <dgm:cxn modelId="{FF06B08E-A9DC-4987-961C-3551349D9BA1}" srcId="{4AF91B44-FB61-420E-821E-249ABA378591}" destId="{A89A4AE7-8623-4BFA-B56A-3781828C0580}" srcOrd="1" destOrd="0" parTransId="{5EDE1C22-E650-480E-AE7D-99E139CDCC96}" sibTransId="{1524DE47-ED5F-42E0-839D-6492295D6E41}"/>
    <dgm:cxn modelId="{DD704CF2-8345-4489-9D0F-08CE9AB691C3}" type="presOf" srcId="{A89A4AE7-8623-4BFA-B56A-3781828C0580}" destId="{3D5BA496-1866-4548-B4C7-E7E3EB8056BC}" srcOrd="0" destOrd="0" presId="urn:microsoft.com/office/officeart/2005/8/layout/vList2"/>
    <dgm:cxn modelId="{0B6DB9F6-CC5B-4090-A6A8-F89814AE98AD}" type="presOf" srcId="{3BF071EA-4F1A-466D-8C81-60A2DA439E66}" destId="{7BC09B4B-11D9-41A9-B1B3-DA2B69F60E3E}" srcOrd="0" destOrd="2" presId="urn:microsoft.com/office/officeart/2005/8/layout/vList2"/>
    <dgm:cxn modelId="{2ADDF2DB-3441-4CD1-91FA-9DE58752381F}" type="presParOf" srcId="{F5F199B2-D7FE-451F-A58E-5256A6B10301}" destId="{00F213C2-D671-41D0-908C-677B0A187D4D}" srcOrd="0" destOrd="0" presId="urn:microsoft.com/office/officeart/2005/8/layout/vList2"/>
    <dgm:cxn modelId="{0BA915D3-EE9C-4E69-A8F8-CD72CCFA94A3}" type="presParOf" srcId="{F5F199B2-D7FE-451F-A58E-5256A6B10301}" destId="{286DC5EC-2805-4D4C-9E51-7D100D143FE0}" srcOrd="1" destOrd="0" presId="urn:microsoft.com/office/officeart/2005/8/layout/vList2"/>
    <dgm:cxn modelId="{EB17B987-E16B-42EE-9C13-A257DF4087CF}" type="presParOf" srcId="{F5F199B2-D7FE-451F-A58E-5256A6B10301}" destId="{3D5BA496-1866-4548-B4C7-E7E3EB8056BC}" srcOrd="2" destOrd="0" presId="urn:microsoft.com/office/officeart/2005/8/layout/vList2"/>
    <dgm:cxn modelId="{89DC557C-DF9E-48A8-ACFD-A56C82E74DF3}" type="presParOf" srcId="{F5F199B2-D7FE-451F-A58E-5256A6B10301}" destId="{7BC09B4B-11D9-41A9-B1B3-DA2B69F60E3E}"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A50606-D8DF-4D19-A2B7-13C3F62704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874F8F-10E6-4BC5-9C74-773632EFEC60}">
      <dgm:prSet/>
      <dgm:spPr/>
      <dgm:t>
        <a:bodyPr/>
        <a:lstStyle/>
        <a:p>
          <a:r>
            <a:rPr lang="en-US" dirty="0">
              <a:solidFill>
                <a:schemeClr val="tx1"/>
              </a:solidFill>
            </a:rPr>
            <a:t>Self-contained or remote power supply</a:t>
          </a:r>
        </a:p>
      </dgm:t>
    </dgm:pt>
    <dgm:pt modelId="{576D49A4-8286-46F3-B9DA-4E4F4A0500B6}" type="parTrans" cxnId="{A24D5D07-4C5B-44D0-B238-9E7CE3BB306F}">
      <dgm:prSet/>
      <dgm:spPr/>
      <dgm:t>
        <a:bodyPr/>
        <a:lstStyle/>
        <a:p>
          <a:endParaRPr lang="en-US"/>
        </a:p>
      </dgm:t>
    </dgm:pt>
    <dgm:pt modelId="{ECF968E9-53B0-41CE-8E31-4BF90B1B02B9}" type="sibTrans" cxnId="{A24D5D07-4C5B-44D0-B238-9E7CE3BB306F}">
      <dgm:prSet/>
      <dgm:spPr/>
      <dgm:t>
        <a:bodyPr/>
        <a:lstStyle/>
        <a:p>
          <a:endParaRPr lang="en-US"/>
        </a:p>
      </dgm:t>
    </dgm:pt>
    <dgm:pt modelId="{DF2B59F6-834D-4B23-B116-331323F0F5B8}">
      <dgm:prSet/>
      <dgm:spPr/>
      <dgm:t>
        <a:bodyPr/>
        <a:lstStyle/>
        <a:p>
          <a:r>
            <a:rPr lang="en-US" dirty="0">
              <a:solidFill>
                <a:schemeClr val="tx1"/>
              </a:solidFill>
            </a:rPr>
            <a:t>Outputs matched to the electrical characteristics of the LEDs</a:t>
          </a:r>
        </a:p>
      </dgm:t>
    </dgm:pt>
    <dgm:pt modelId="{6C7D2DF5-9385-4537-A49E-CF2CB810C05F}" type="parTrans" cxnId="{DEE42945-3547-43F8-99DC-E1E19B2777C3}">
      <dgm:prSet/>
      <dgm:spPr/>
      <dgm:t>
        <a:bodyPr/>
        <a:lstStyle/>
        <a:p>
          <a:endParaRPr lang="en-US"/>
        </a:p>
      </dgm:t>
    </dgm:pt>
    <dgm:pt modelId="{3E127971-AC8E-4C09-AA4B-C57CE39F564E}" type="sibTrans" cxnId="{DEE42945-3547-43F8-99DC-E1E19B2777C3}">
      <dgm:prSet/>
      <dgm:spPr/>
      <dgm:t>
        <a:bodyPr/>
        <a:lstStyle/>
        <a:p>
          <a:endParaRPr lang="en-US"/>
        </a:p>
      </dgm:t>
    </dgm:pt>
    <dgm:pt modelId="{869E696C-FCD2-4E2B-8C91-319276AE49E0}" type="pres">
      <dgm:prSet presAssocID="{85A50606-D8DF-4D19-A2B7-13C3F6270431}" presName="linear" presStyleCnt="0">
        <dgm:presLayoutVars>
          <dgm:animLvl val="lvl"/>
          <dgm:resizeHandles val="exact"/>
        </dgm:presLayoutVars>
      </dgm:prSet>
      <dgm:spPr/>
    </dgm:pt>
    <dgm:pt modelId="{12D4EE55-9A9F-4BB7-89B2-9583C930D84E}" type="pres">
      <dgm:prSet presAssocID="{89874F8F-10E6-4BC5-9C74-773632EFEC60}" presName="parentText" presStyleLbl="node1" presStyleIdx="0" presStyleCnt="2">
        <dgm:presLayoutVars>
          <dgm:chMax val="0"/>
          <dgm:bulletEnabled val="1"/>
        </dgm:presLayoutVars>
      </dgm:prSet>
      <dgm:spPr/>
    </dgm:pt>
    <dgm:pt modelId="{DEB54DDE-AE08-42DF-8A8A-2FB3A50FDC1E}" type="pres">
      <dgm:prSet presAssocID="{ECF968E9-53B0-41CE-8E31-4BF90B1B02B9}" presName="spacer" presStyleCnt="0"/>
      <dgm:spPr/>
    </dgm:pt>
    <dgm:pt modelId="{C18FD9AD-DE6F-4C81-BBF7-9E8F87CDA024}" type="pres">
      <dgm:prSet presAssocID="{DF2B59F6-834D-4B23-B116-331323F0F5B8}" presName="parentText" presStyleLbl="node1" presStyleIdx="1" presStyleCnt="2">
        <dgm:presLayoutVars>
          <dgm:chMax val="0"/>
          <dgm:bulletEnabled val="1"/>
        </dgm:presLayoutVars>
      </dgm:prSet>
      <dgm:spPr/>
    </dgm:pt>
  </dgm:ptLst>
  <dgm:cxnLst>
    <dgm:cxn modelId="{A24D5D07-4C5B-44D0-B238-9E7CE3BB306F}" srcId="{85A50606-D8DF-4D19-A2B7-13C3F6270431}" destId="{89874F8F-10E6-4BC5-9C74-773632EFEC60}" srcOrd="0" destOrd="0" parTransId="{576D49A4-8286-46F3-B9DA-4E4F4A0500B6}" sibTransId="{ECF968E9-53B0-41CE-8E31-4BF90B1B02B9}"/>
    <dgm:cxn modelId="{DEE42945-3547-43F8-99DC-E1E19B2777C3}" srcId="{85A50606-D8DF-4D19-A2B7-13C3F6270431}" destId="{DF2B59F6-834D-4B23-B116-331323F0F5B8}" srcOrd="1" destOrd="0" parTransId="{6C7D2DF5-9385-4537-A49E-CF2CB810C05F}" sibTransId="{3E127971-AC8E-4C09-AA4B-C57CE39F564E}"/>
    <dgm:cxn modelId="{089D8771-AEFB-42F6-9D05-5D5B840A6A60}" type="presOf" srcId="{DF2B59F6-834D-4B23-B116-331323F0F5B8}" destId="{C18FD9AD-DE6F-4C81-BBF7-9E8F87CDA024}" srcOrd="0" destOrd="0" presId="urn:microsoft.com/office/officeart/2005/8/layout/vList2"/>
    <dgm:cxn modelId="{6106C7B7-9312-4CE0-BDB3-6E4387306882}" type="presOf" srcId="{85A50606-D8DF-4D19-A2B7-13C3F6270431}" destId="{869E696C-FCD2-4E2B-8C91-319276AE49E0}" srcOrd="0" destOrd="0" presId="urn:microsoft.com/office/officeart/2005/8/layout/vList2"/>
    <dgm:cxn modelId="{1DC7CCDE-C3C3-4AB4-83AB-00AE93F8E574}" type="presOf" srcId="{89874F8F-10E6-4BC5-9C74-773632EFEC60}" destId="{12D4EE55-9A9F-4BB7-89B2-9583C930D84E}" srcOrd="0" destOrd="0" presId="urn:microsoft.com/office/officeart/2005/8/layout/vList2"/>
    <dgm:cxn modelId="{09E1D42F-8DD0-4259-9815-CD98B1EFF76C}" type="presParOf" srcId="{869E696C-FCD2-4E2B-8C91-319276AE49E0}" destId="{12D4EE55-9A9F-4BB7-89B2-9583C930D84E}" srcOrd="0" destOrd="0" presId="urn:microsoft.com/office/officeart/2005/8/layout/vList2"/>
    <dgm:cxn modelId="{F7691AFB-067E-47B4-9E69-25E7C3CAF59D}" type="presParOf" srcId="{869E696C-FCD2-4E2B-8C91-319276AE49E0}" destId="{DEB54DDE-AE08-42DF-8A8A-2FB3A50FDC1E}" srcOrd="1" destOrd="0" presId="urn:microsoft.com/office/officeart/2005/8/layout/vList2"/>
    <dgm:cxn modelId="{02E4DD4E-D63B-4905-9E87-5C8ED1FCAA00}" type="presParOf" srcId="{869E696C-FCD2-4E2B-8C91-319276AE49E0}" destId="{C18FD9AD-DE6F-4C81-BBF7-9E8F87CDA02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E6D9BA-FA1C-4FFE-860F-8937FA014E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383B0B7-B7D8-49A5-8D78-308362FE8D97}">
      <dgm:prSet/>
      <dgm:spPr/>
      <dgm:t>
        <a:bodyPr/>
        <a:lstStyle/>
        <a:p>
          <a:r>
            <a:rPr lang="en-US" dirty="0">
              <a:solidFill>
                <a:schemeClr val="tx1"/>
              </a:solidFill>
            </a:rPr>
            <a:t>Wall Switches</a:t>
          </a:r>
        </a:p>
      </dgm:t>
    </dgm:pt>
    <dgm:pt modelId="{2EB74158-588D-4663-826D-5CB1AF9E4547}" type="parTrans" cxnId="{06C37B0A-687A-4922-A4ED-059286744B53}">
      <dgm:prSet/>
      <dgm:spPr/>
      <dgm:t>
        <a:bodyPr/>
        <a:lstStyle/>
        <a:p>
          <a:endParaRPr lang="en-US"/>
        </a:p>
      </dgm:t>
    </dgm:pt>
    <dgm:pt modelId="{616D0F17-B39F-45FD-BB60-470BC23E9F66}" type="sibTrans" cxnId="{06C37B0A-687A-4922-A4ED-059286744B53}">
      <dgm:prSet/>
      <dgm:spPr/>
      <dgm:t>
        <a:bodyPr/>
        <a:lstStyle/>
        <a:p>
          <a:endParaRPr lang="en-US"/>
        </a:p>
      </dgm:t>
    </dgm:pt>
    <dgm:pt modelId="{C161869C-E5DF-42CD-BF4B-FB1424251FAB}">
      <dgm:prSet/>
      <dgm:spPr/>
      <dgm:t>
        <a:bodyPr/>
        <a:lstStyle/>
        <a:p>
          <a:pPr>
            <a:buFontTx/>
            <a:buNone/>
          </a:pPr>
          <a:r>
            <a:rPr lang="en-US" dirty="0">
              <a:solidFill>
                <a:schemeClr val="tx1"/>
              </a:solidFill>
            </a:rPr>
            <a:t>Line voltage</a:t>
          </a:r>
        </a:p>
      </dgm:t>
    </dgm:pt>
    <dgm:pt modelId="{45266613-FDBB-40D0-BF8C-3EA40FF08610}" type="parTrans" cxnId="{C8CED121-3EAD-4C5E-B006-24B1AE3C420D}">
      <dgm:prSet/>
      <dgm:spPr/>
      <dgm:t>
        <a:bodyPr/>
        <a:lstStyle/>
        <a:p>
          <a:endParaRPr lang="en-US"/>
        </a:p>
      </dgm:t>
    </dgm:pt>
    <dgm:pt modelId="{046BC3D8-953F-48F6-9574-0856C905169F}" type="sibTrans" cxnId="{C8CED121-3EAD-4C5E-B006-24B1AE3C420D}">
      <dgm:prSet/>
      <dgm:spPr/>
      <dgm:t>
        <a:bodyPr/>
        <a:lstStyle/>
        <a:p>
          <a:endParaRPr lang="en-US"/>
        </a:p>
      </dgm:t>
    </dgm:pt>
    <dgm:pt modelId="{D6097318-718B-44CC-BD57-7C9661E83039}">
      <dgm:prSet/>
      <dgm:spPr/>
      <dgm:t>
        <a:bodyPr/>
        <a:lstStyle/>
        <a:p>
          <a:r>
            <a:rPr lang="en-US" dirty="0">
              <a:solidFill>
                <a:schemeClr val="tx1"/>
              </a:solidFill>
            </a:rPr>
            <a:t>Circuit breakers</a:t>
          </a:r>
        </a:p>
      </dgm:t>
    </dgm:pt>
    <dgm:pt modelId="{323C6A62-B6D5-41A1-B26A-BFF39D2C8393}" type="parTrans" cxnId="{49C10080-7AE6-4F5D-9A2A-FA1B53DAC182}">
      <dgm:prSet/>
      <dgm:spPr/>
      <dgm:t>
        <a:bodyPr/>
        <a:lstStyle/>
        <a:p>
          <a:endParaRPr lang="en-US"/>
        </a:p>
      </dgm:t>
    </dgm:pt>
    <dgm:pt modelId="{5208629F-139B-4A95-8BFB-1DCEB7634B04}" type="sibTrans" cxnId="{49C10080-7AE6-4F5D-9A2A-FA1B53DAC182}">
      <dgm:prSet/>
      <dgm:spPr/>
      <dgm:t>
        <a:bodyPr/>
        <a:lstStyle/>
        <a:p>
          <a:endParaRPr lang="en-US"/>
        </a:p>
      </dgm:t>
    </dgm:pt>
    <dgm:pt modelId="{1AD733D5-3ECF-4540-BCB0-41D71FFCDE8B}">
      <dgm:prSet/>
      <dgm:spPr/>
      <dgm:t>
        <a:bodyPr/>
        <a:lstStyle/>
        <a:p>
          <a:pPr>
            <a:buFontTx/>
            <a:buNone/>
          </a:pPr>
          <a:r>
            <a:rPr lang="en-US" dirty="0">
              <a:solidFill>
                <a:schemeClr val="tx1"/>
              </a:solidFill>
            </a:rPr>
            <a:t>Not recommended to use as switches</a:t>
          </a:r>
        </a:p>
      </dgm:t>
    </dgm:pt>
    <dgm:pt modelId="{CF47A1DB-25C6-4AFC-8F7C-FF2A77BAA366}" type="parTrans" cxnId="{0ABFAF1E-ECAE-4409-8943-F3938B2244CC}">
      <dgm:prSet/>
      <dgm:spPr/>
      <dgm:t>
        <a:bodyPr/>
        <a:lstStyle/>
        <a:p>
          <a:endParaRPr lang="en-US"/>
        </a:p>
      </dgm:t>
    </dgm:pt>
    <dgm:pt modelId="{E9CF76C9-82D3-4F96-84CB-4BD9FB979EA4}" type="sibTrans" cxnId="{0ABFAF1E-ECAE-4409-8943-F3938B2244CC}">
      <dgm:prSet/>
      <dgm:spPr/>
      <dgm:t>
        <a:bodyPr/>
        <a:lstStyle/>
        <a:p>
          <a:endParaRPr lang="en-US"/>
        </a:p>
      </dgm:t>
    </dgm:pt>
    <dgm:pt modelId="{DBD086AD-EC84-46C3-B036-019CD8BDF7F8}">
      <dgm:prSet/>
      <dgm:spPr/>
      <dgm:t>
        <a:bodyPr/>
        <a:lstStyle/>
        <a:p>
          <a:r>
            <a:rPr lang="en-US" dirty="0">
              <a:solidFill>
                <a:schemeClr val="tx1"/>
              </a:solidFill>
            </a:rPr>
            <a:t>Low-voltage switches/</a:t>
          </a:r>
        </a:p>
      </dgm:t>
    </dgm:pt>
    <dgm:pt modelId="{616ACDB5-14FA-4BB9-B5B1-2F74F4BE420D}" type="parTrans" cxnId="{5C6C2FDE-6EA4-43D6-905B-15C3CA2AA26F}">
      <dgm:prSet/>
      <dgm:spPr/>
      <dgm:t>
        <a:bodyPr/>
        <a:lstStyle/>
        <a:p>
          <a:endParaRPr lang="en-US"/>
        </a:p>
      </dgm:t>
    </dgm:pt>
    <dgm:pt modelId="{F081C8CA-DE97-44BD-A1E1-4458348A7983}" type="sibTrans" cxnId="{5C6C2FDE-6EA4-43D6-905B-15C3CA2AA26F}">
      <dgm:prSet/>
      <dgm:spPr/>
      <dgm:t>
        <a:bodyPr/>
        <a:lstStyle/>
        <a:p>
          <a:endParaRPr lang="en-US"/>
        </a:p>
      </dgm:t>
    </dgm:pt>
    <dgm:pt modelId="{BCA352C6-3957-477D-96E4-CCB1E15D1CE4}">
      <dgm:prSet/>
      <dgm:spPr/>
      <dgm:t>
        <a:bodyPr/>
        <a:lstStyle/>
        <a:p>
          <a:r>
            <a:rPr lang="en-US" dirty="0">
              <a:solidFill>
                <a:schemeClr val="tx1"/>
              </a:solidFill>
            </a:rPr>
            <a:t>Latching relays</a:t>
          </a:r>
        </a:p>
      </dgm:t>
    </dgm:pt>
    <dgm:pt modelId="{2CE6C966-B69A-4846-A1C8-C46DB532AD8A}" type="parTrans" cxnId="{549013FF-9ADF-4497-80A2-2E18DB25F0CF}">
      <dgm:prSet/>
      <dgm:spPr/>
      <dgm:t>
        <a:bodyPr/>
        <a:lstStyle/>
        <a:p>
          <a:endParaRPr lang="en-US"/>
        </a:p>
      </dgm:t>
    </dgm:pt>
    <dgm:pt modelId="{53F2B89E-6FC9-44AB-AE4C-981EF63B26D1}" type="sibTrans" cxnId="{549013FF-9ADF-4497-80A2-2E18DB25F0CF}">
      <dgm:prSet/>
      <dgm:spPr/>
      <dgm:t>
        <a:bodyPr/>
        <a:lstStyle/>
        <a:p>
          <a:endParaRPr lang="en-US"/>
        </a:p>
      </dgm:t>
    </dgm:pt>
    <dgm:pt modelId="{5143AF76-8153-423D-89AC-33A4CF4F4FA9}">
      <dgm:prSet/>
      <dgm:spPr/>
      <dgm:t>
        <a:bodyPr/>
        <a:lstStyle/>
        <a:p>
          <a:pPr>
            <a:buFontTx/>
            <a:buNone/>
          </a:pPr>
          <a:r>
            <a:rPr lang="en-US" dirty="0">
              <a:solidFill>
                <a:schemeClr val="tx1"/>
              </a:solidFill>
            </a:rPr>
            <a:t>Best for large facilities BMS</a:t>
          </a:r>
        </a:p>
      </dgm:t>
    </dgm:pt>
    <dgm:pt modelId="{C0AD9893-0FFA-428B-B024-B95C5EA5B987}" type="parTrans" cxnId="{7BC9854F-5310-408F-95B9-4D61CAC4ECB3}">
      <dgm:prSet/>
      <dgm:spPr/>
      <dgm:t>
        <a:bodyPr/>
        <a:lstStyle/>
        <a:p>
          <a:endParaRPr lang="en-US"/>
        </a:p>
      </dgm:t>
    </dgm:pt>
    <dgm:pt modelId="{431F9491-05E5-4F9E-B97A-A6FDAFF50ADF}" type="sibTrans" cxnId="{7BC9854F-5310-408F-95B9-4D61CAC4ECB3}">
      <dgm:prSet/>
      <dgm:spPr/>
      <dgm:t>
        <a:bodyPr/>
        <a:lstStyle/>
        <a:p>
          <a:endParaRPr lang="en-US"/>
        </a:p>
      </dgm:t>
    </dgm:pt>
    <dgm:pt modelId="{655EC195-F13C-4762-A524-35B481783BD8}">
      <dgm:prSet/>
      <dgm:spPr/>
      <dgm:t>
        <a:bodyPr/>
        <a:lstStyle/>
        <a:p>
          <a:r>
            <a:rPr lang="en-US" dirty="0">
              <a:solidFill>
                <a:schemeClr val="tx1"/>
              </a:solidFill>
            </a:rPr>
            <a:t>Contactors</a:t>
          </a:r>
        </a:p>
      </dgm:t>
    </dgm:pt>
    <dgm:pt modelId="{D603C54D-8EBB-45F6-80F9-3BB288E6BCD4}" type="parTrans" cxnId="{DBDF15EA-2955-4EE2-AAD6-A439F059DC79}">
      <dgm:prSet/>
      <dgm:spPr/>
      <dgm:t>
        <a:bodyPr/>
        <a:lstStyle/>
        <a:p>
          <a:endParaRPr lang="en-US"/>
        </a:p>
      </dgm:t>
    </dgm:pt>
    <dgm:pt modelId="{6CE2D6BC-87B9-4928-9DB5-B40F3931DC81}" type="sibTrans" cxnId="{DBDF15EA-2955-4EE2-AAD6-A439F059DC79}">
      <dgm:prSet/>
      <dgm:spPr/>
      <dgm:t>
        <a:bodyPr/>
        <a:lstStyle/>
        <a:p>
          <a:endParaRPr lang="en-US"/>
        </a:p>
      </dgm:t>
    </dgm:pt>
    <dgm:pt modelId="{7B3F8EEF-23FF-4599-8EC4-FA2F0B6E79F8}">
      <dgm:prSet/>
      <dgm:spPr/>
      <dgm:t>
        <a:bodyPr/>
        <a:lstStyle/>
        <a:p>
          <a:r>
            <a:rPr lang="en-US" dirty="0">
              <a:solidFill>
                <a:schemeClr val="tx1"/>
              </a:solidFill>
            </a:rPr>
            <a:t>Lighting relays</a:t>
          </a:r>
        </a:p>
      </dgm:t>
    </dgm:pt>
    <dgm:pt modelId="{4C3D3621-3F61-409A-9009-779AF17539CE}" type="parTrans" cxnId="{89064F6C-DA64-45E7-91B5-7673EB6A8A22}">
      <dgm:prSet/>
      <dgm:spPr/>
      <dgm:t>
        <a:bodyPr/>
        <a:lstStyle/>
        <a:p>
          <a:endParaRPr lang="en-US"/>
        </a:p>
      </dgm:t>
    </dgm:pt>
    <dgm:pt modelId="{E7D350F4-81C6-41AA-A438-3C85B19712F2}" type="sibTrans" cxnId="{89064F6C-DA64-45E7-91B5-7673EB6A8A22}">
      <dgm:prSet/>
      <dgm:spPr/>
      <dgm:t>
        <a:bodyPr/>
        <a:lstStyle/>
        <a:p>
          <a:endParaRPr lang="en-US"/>
        </a:p>
      </dgm:t>
    </dgm:pt>
    <dgm:pt modelId="{D2BF7E50-25E8-4F45-9F68-3C3263ADB60A}">
      <dgm:prSet/>
      <dgm:spPr/>
      <dgm:t>
        <a:bodyPr/>
        <a:lstStyle/>
        <a:p>
          <a:r>
            <a:rPr lang="en-US" dirty="0">
              <a:solidFill>
                <a:schemeClr val="tx1"/>
              </a:solidFill>
            </a:rPr>
            <a:t>Photocells</a:t>
          </a:r>
        </a:p>
      </dgm:t>
    </dgm:pt>
    <dgm:pt modelId="{4F383025-2CD9-4422-B541-654C62017A23}" type="parTrans" cxnId="{03860800-74DC-47ED-A994-3DCA42E08EC5}">
      <dgm:prSet/>
      <dgm:spPr/>
      <dgm:t>
        <a:bodyPr/>
        <a:lstStyle/>
        <a:p>
          <a:endParaRPr lang="en-US"/>
        </a:p>
      </dgm:t>
    </dgm:pt>
    <dgm:pt modelId="{385239CB-6746-41B3-AC4D-6F471BDF0F3B}" type="sibTrans" cxnId="{03860800-74DC-47ED-A994-3DCA42E08EC5}">
      <dgm:prSet/>
      <dgm:spPr/>
      <dgm:t>
        <a:bodyPr/>
        <a:lstStyle/>
        <a:p>
          <a:endParaRPr lang="en-US"/>
        </a:p>
      </dgm:t>
    </dgm:pt>
    <dgm:pt modelId="{61424D9C-1BE2-43BC-BD14-2E31E6B78A4F}">
      <dgm:prSet/>
      <dgm:spPr/>
      <dgm:t>
        <a:bodyPr/>
        <a:lstStyle/>
        <a:p>
          <a:pPr>
            <a:buFontTx/>
            <a:buNone/>
          </a:pPr>
          <a:r>
            <a:rPr lang="en-US" dirty="0">
              <a:solidFill>
                <a:schemeClr val="tx1"/>
              </a:solidFill>
            </a:rPr>
            <a:t>Use silicon instead of CdS</a:t>
          </a:r>
        </a:p>
      </dgm:t>
    </dgm:pt>
    <dgm:pt modelId="{DBB68A2B-EA32-4407-8909-A40E43D120F3}" type="parTrans" cxnId="{964C4AF9-B390-4A73-8A4E-B4F5028A145D}">
      <dgm:prSet/>
      <dgm:spPr/>
      <dgm:t>
        <a:bodyPr/>
        <a:lstStyle/>
        <a:p>
          <a:endParaRPr lang="en-US"/>
        </a:p>
      </dgm:t>
    </dgm:pt>
    <dgm:pt modelId="{7D41CE96-653D-4F4D-968A-85F0B93F7B60}" type="sibTrans" cxnId="{964C4AF9-B390-4A73-8A4E-B4F5028A145D}">
      <dgm:prSet/>
      <dgm:spPr/>
      <dgm:t>
        <a:bodyPr/>
        <a:lstStyle/>
        <a:p>
          <a:endParaRPr lang="en-US"/>
        </a:p>
      </dgm:t>
    </dgm:pt>
    <dgm:pt modelId="{A8CA99CB-2216-4AFD-A8FF-BA1662C1117E}" type="pres">
      <dgm:prSet presAssocID="{5DE6D9BA-FA1C-4FFE-860F-8937FA014E5F}" presName="linear" presStyleCnt="0">
        <dgm:presLayoutVars>
          <dgm:animLvl val="lvl"/>
          <dgm:resizeHandles val="exact"/>
        </dgm:presLayoutVars>
      </dgm:prSet>
      <dgm:spPr/>
    </dgm:pt>
    <dgm:pt modelId="{85CD30FF-A62A-4B8A-B1B3-7FB1541FD966}" type="pres">
      <dgm:prSet presAssocID="{2383B0B7-B7D8-49A5-8D78-308362FE8D97}" presName="parentText" presStyleLbl="node1" presStyleIdx="0" presStyleCnt="7" custLinFactNeighborX="2862" custLinFactNeighborY="-20219">
        <dgm:presLayoutVars>
          <dgm:chMax val="0"/>
          <dgm:bulletEnabled val="1"/>
        </dgm:presLayoutVars>
      </dgm:prSet>
      <dgm:spPr/>
    </dgm:pt>
    <dgm:pt modelId="{EDB6076E-2AC3-4027-A8A9-E574D75A7D72}" type="pres">
      <dgm:prSet presAssocID="{2383B0B7-B7D8-49A5-8D78-308362FE8D97}" presName="childText" presStyleLbl="revTx" presStyleIdx="0" presStyleCnt="4">
        <dgm:presLayoutVars>
          <dgm:bulletEnabled val="1"/>
        </dgm:presLayoutVars>
      </dgm:prSet>
      <dgm:spPr/>
    </dgm:pt>
    <dgm:pt modelId="{057F8432-0725-48ED-88DC-5EFCF372D5E5}" type="pres">
      <dgm:prSet presAssocID="{D6097318-718B-44CC-BD57-7C9661E83039}" presName="parentText" presStyleLbl="node1" presStyleIdx="1" presStyleCnt="7">
        <dgm:presLayoutVars>
          <dgm:chMax val="0"/>
          <dgm:bulletEnabled val="1"/>
        </dgm:presLayoutVars>
      </dgm:prSet>
      <dgm:spPr/>
    </dgm:pt>
    <dgm:pt modelId="{4DADA3C3-8FA4-4814-A759-FB0AD2669827}" type="pres">
      <dgm:prSet presAssocID="{D6097318-718B-44CC-BD57-7C9661E83039}" presName="childText" presStyleLbl="revTx" presStyleIdx="1" presStyleCnt="4">
        <dgm:presLayoutVars>
          <dgm:bulletEnabled val="1"/>
        </dgm:presLayoutVars>
      </dgm:prSet>
      <dgm:spPr/>
    </dgm:pt>
    <dgm:pt modelId="{4B675FC3-07DF-4E3F-BF5C-21CF7CCEECFE}" type="pres">
      <dgm:prSet presAssocID="{DBD086AD-EC84-46C3-B036-019CD8BDF7F8}" presName="parentText" presStyleLbl="node1" presStyleIdx="2" presStyleCnt="7">
        <dgm:presLayoutVars>
          <dgm:chMax val="0"/>
          <dgm:bulletEnabled val="1"/>
        </dgm:presLayoutVars>
      </dgm:prSet>
      <dgm:spPr/>
    </dgm:pt>
    <dgm:pt modelId="{90274B51-26FF-4FCA-AD04-DC6064BF7EAB}" type="pres">
      <dgm:prSet presAssocID="{F081C8CA-DE97-44BD-A1E1-4458348A7983}" presName="spacer" presStyleCnt="0"/>
      <dgm:spPr/>
    </dgm:pt>
    <dgm:pt modelId="{1F6CF24F-950B-44AF-9EEB-0E8DB80807CD}" type="pres">
      <dgm:prSet presAssocID="{BCA352C6-3957-477D-96E4-CCB1E15D1CE4}" presName="parentText" presStyleLbl="node1" presStyleIdx="3" presStyleCnt="7">
        <dgm:presLayoutVars>
          <dgm:chMax val="0"/>
          <dgm:bulletEnabled val="1"/>
        </dgm:presLayoutVars>
      </dgm:prSet>
      <dgm:spPr/>
    </dgm:pt>
    <dgm:pt modelId="{DC480434-F347-4599-8A13-6A472CDFBC5B}" type="pres">
      <dgm:prSet presAssocID="{BCA352C6-3957-477D-96E4-CCB1E15D1CE4}" presName="childText" presStyleLbl="revTx" presStyleIdx="2" presStyleCnt="4">
        <dgm:presLayoutVars>
          <dgm:bulletEnabled val="1"/>
        </dgm:presLayoutVars>
      </dgm:prSet>
      <dgm:spPr/>
    </dgm:pt>
    <dgm:pt modelId="{A605C6D3-9A83-40CE-9A11-8E547A995D3C}" type="pres">
      <dgm:prSet presAssocID="{655EC195-F13C-4762-A524-35B481783BD8}" presName="parentText" presStyleLbl="node1" presStyleIdx="4" presStyleCnt="7">
        <dgm:presLayoutVars>
          <dgm:chMax val="0"/>
          <dgm:bulletEnabled val="1"/>
        </dgm:presLayoutVars>
      </dgm:prSet>
      <dgm:spPr/>
    </dgm:pt>
    <dgm:pt modelId="{FE98F3C0-8CD6-4287-86EF-40CC7B51658B}" type="pres">
      <dgm:prSet presAssocID="{6CE2D6BC-87B9-4928-9DB5-B40F3931DC81}" presName="spacer" presStyleCnt="0"/>
      <dgm:spPr/>
    </dgm:pt>
    <dgm:pt modelId="{8765DEA5-781B-4187-879F-519342693236}" type="pres">
      <dgm:prSet presAssocID="{7B3F8EEF-23FF-4599-8EC4-FA2F0B6E79F8}" presName="parentText" presStyleLbl="node1" presStyleIdx="5" presStyleCnt="7">
        <dgm:presLayoutVars>
          <dgm:chMax val="0"/>
          <dgm:bulletEnabled val="1"/>
        </dgm:presLayoutVars>
      </dgm:prSet>
      <dgm:spPr/>
    </dgm:pt>
    <dgm:pt modelId="{39B21140-A8FF-41C7-8960-88B8B58D0F50}" type="pres">
      <dgm:prSet presAssocID="{E7D350F4-81C6-41AA-A438-3C85B19712F2}" presName="spacer" presStyleCnt="0"/>
      <dgm:spPr/>
    </dgm:pt>
    <dgm:pt modelId="{7DA910DB-B486-4226-8409-9C86F6092F90}" type="pres">
      <dgm:prSet presAssocID="{D2BF7E50-25E8-4F45-9F68-3C3263ADB60A}" presName="parentText" presStyleLbl="node1" presStyleIdx="6" presStyleCnt="7">
        <dgm:presLayoutVars>
          <dgm:chMax val="0"/>
          <dgm:bulletEnabled val="1"/>
        </dgm:presLayoutVars>
      </dgm:prSet>
      <dgm:spPr/>
    </dgm:pt>
    <dgm:pt modelId="{685ED300-C442-4A1D-9676-19C67F96725B}" type="pres">
      <dgm:prSet presAssocID="{D2BF7E50-25E8-4F45-9F68-3C3263ADB60A}" presName="childText" presStyleLbl="revTx" presStyleIdx="3" presStyleCnt="4">
        <dgm:presLayoutVars>
          <dgm:bulletEnabled val="1"/>
        </dgm:presLayoutVars>
      </dgm:prSet>
      <dgm:spPr/>
    </dgm:pt>
  </dgm:ptLst>
  <dgm:cxnLst>
    <dgm:cxn modelId="{03860800-74DC-47ED-A994-3DCA42E08EC5}" srcId="{5DE6D9BA-FA1C-4FFE-860F-8937FA014E5F}" destId="{D2BF7E50-25E8-4F45-9F68-3C3263ADB60A}" srcOrd="6" destOrd="0" parTransId="{4F383025-2CD9-4422-B541-654C62017A23}" sibTransId="{385239CB-6746-41B3-AC4D-6F471BDF0F3B}"/>
    <dgm:cxn modelId="{06C37B0A-687A-4922-A4ED-059286744B53}" srcId="{5DE6D9BA-FA1C-4FFE-860F-8937FA014E5F}" destId="{2383B0B7-B7D8-49A5-8D78-308362FE8D97}" srcOrd="0" destOrd="0" parTransId="{2EB74158-588D-4663-826D-5CB1AF9E4547}" sibTransId="{616D0F17-B39F-45FD-BB60-470BC23E9F66}"/>
    <dgm:cxn modelId="{878BC014-57B3-41CC-BECA-779E2CDE8AF5}" type="presOf" srcId="{2383B0B7-B7D8-49A5-8D78-308362FE8D97}" destId="{85CD30FF-A62A-4B8A-B1B3-7FB1541FD966}" srcOrd="0" destOrd="0" presId="urn:microsoft.com/office/officeart/2005/8/layout/vList2"/>
    <dgm:cxn modelId="{0ABFAF1E-ECAE-4409-8943-F3938B2244CC}" srcId="{D6097318-718B-44CC-BD57-7C9661E83039}" destId="{1AD733D5-3ECF-4540-BCB0-41D71FFCDE8B}" srcOrd="0" destOrd="0" parTransId="{CF47A1DB-25C6-4AFC-8F7C-FF2A77BAA366}" sibTransId="{E9CF76C9-82D3-4F96-84CB-4BD9FB979EA4}"/>
    <dgm:cxn modelId="{C8CED121-3EAD-4C5E-B006-24B1AE3C420D}" srcId="{2383B0B7-B7D8-49A5-8D78-308362FE8D97}" destId="{C161869C-E5DF-42CD-BF4B-FB1424251FAB}" srcOrd="0" destOrd="0" parTransId="{45266613-FDBB-40D0-BF8C-3EA40FF08610}" sibTransId="{046BC3D8-953F-48F6-9574-0856C905169F}"/>
    <dgm:cxn modelId="{00F70B27-FF03-4410-B51B-A68B4BC40D36}" type="presOf" srcId="{DBD086AD-EC84-46C3-B036-019CD8BDF7F8}" destId="{4B675FC3-07DF-4E3F-BF5C-21CF7CCEECFE}" srcOrd="0" destOrd="0" presId="urn:microsoft.com/office/officeart/2005/8/layout/vList2"/>
    <dgm:cxn modelId="{83591A3A-0175-4F49-AC90-0FD8D091FC85}" type="presOf" srcId="{7B3F8EEF-23FF-4599-8EC4-FA2F0B6E79F8}" destId="{8765DEA5-781B-4187-879F-519342693236}" srcOrd="0" destOrd="0" presId="urn:microsoft.com/office/officeart/2005/8/layout/vList2"/>
    <dgm:cxn modelId="{89064F6C-DA64-45E7-91B5-7673EB6A8A22}" srcId="{5DE6D9BA-FA1C-4FFE-860F-8937FA014E5F}" destId="{7B3F8EEF-23FF-4599-8EC4-FA2F0B6E79F8}" srcOrd="5" destOrd="0" parTransId="{4C3D3621-3F61-409A-9009-779AF17539CE}" sibTransId="{E7D350F4-81C6-41AA-A438-3C85B19712F2}"/>
    <dgm:cxn modelId="{7BC9854F-5310-408F-95B9-4D61CAC4ECB3}" srcId="{BCA352C6-3957-477D-96E4-CCB1E15D1CE4}" destId="{5143AF76-8153-423D-89AC-33A4CF4F4FA9}" srcOrd="0" destOrd="0" parTransId="{C0AD9893-0FFA-428B-B024-B95C5EA5B987}" sibTransId="{431F9491-05E5-4F9E-B97A-A6FDAFF50ADF}"/>
    <dgm:cxn modelId="{6838C459-CCC5-4E95-9F10-A25A63C3088B}" type="presOf" srcId="{5DE6D9BA-FA1C-4FFE-860F-8937FA014E5F}" destId="{A8CA99CB-2216-4AFD-A8FF-BA1662C1117E}" srcOrd="0" destOrd="0" presId="urn:microsoft.com/office/officeart/2005/8/layout/vList2"/>
    <dgm:cxn modelId="{F2A5887C-04C0-495B-915B-35A988447E1C}" type="presOf" srcId="{5143AF76-8153-423D-89AC-33A4CF4F4FA9}" destId="{DC480434-F347-4599-8A13-6A472CDFBC5B}" srcOrd="0" destOrd="0" presId="urn:microsoft.com/office/officeart/2005/8/layout/vList2"/>
    <dgm:cxn modelId="{49C10080-7AE6-4F5D-9A2A-FA1B53DAC182}" srcId="{5DE6D9BA-FA1C-4FFE-860F-8937FA014E5F}" destId="{D6097318-718B-44CC-BD57-7C9661E83039}" srcOrd="1" destOrd="0" parTransId="{323C6A62-B6D5-41A1-B26A-BFF39D2C8393}" sibTransId="{5208629F-139B-4A95-8BFB-1DCEB7634B04}"/>
    <dgm:cxn modelId="{BFC42197-964C-4C48-AECF-97F7D6408951}" type="presOf" srcId="{D6097318-718B-44CC-BD57-7C9661E83039}" destId="{057F8432-0725-48ED-88DC-5EFCF372D5E5}" srcOrd="0" destOrd="0" presId="urn:microsoft.com/office/officeart/2005/8/layout/vList2"/>
    <dgm:cxn modelId="{717F69AC-4007-4406-887B-E24EA0669F34}" type="presOf" srcId="{C161869C-E5DF-42CD-BF4B-FB1424251FAB}" destId="{EDB6076E-2AC3-4027-A8A9-E574D75A7D72}" srcOrd="0" destOrd="0" presId="urn:microsoft.com/office/officeart/2005/8/layout/vList2"/>
    <dgm:cxn modelId="{075D60C4-AA73-4D04-AAFF-2BA82CBF0855}" type="presOf" srcId="{BCA352C6-3957-477D-96E4-CCB1E15D1CE4}" destId="{1F6CF24F-950B-44AF-9EEB-0E8DB80807CD}" srcOrd="0" destOrd="0" presId="urn:microsoft.com/office/officeart/2005/8/layout/vList2"/>
    <dgm:cxn modelId="{7C3C34C5-AFC1-4C4D-8759-59E8F1F0C0AD}" type="presOf" srcId="{D2BF7E50-25E8-4F45-9F68-3C3263ADB60A}" destId="{7DA910DB-B486-4226-8409-9C86F6092F90}" srcOrd="0" destOrd="0" presId="urn:microsoft.com/office/officeart/2005/8/layout/vList2"/>
    <dgm:cxn modelId="{6F151DD2-E7A1-4473-B870-A8CEF534BED6}" type="presOf" srcId="{1AD733D5-3ECF-4540-BCB0-41D71FFCDE8B}" destId="{4DADA3C3-8FA4-4814-A759-FB0AD2669827}" srcOrd="0" destOrd="0" presId="urn:microsoft.com/office/officeart/2005/8/layout/vList2"/>
    <dgm:cxn modelId="{A51D4BD4-5514-487D-BDFF-E746CD08C7C6}" type="presOf" srcId="{655EC195-F13C-4762-A524-35B481783BD8}" destId="{A605C6D3-9A83-40CE-9A11-8E547A995D3C}" srcOrd="0" destOrd="0" presId="urn:microsoft.com/office/officeart/2005/8/layout/vList2"/>
    <dgm:cxn modelId="{5C6C2FDE-6EA4-43D6-905B-15C3CA2AA26F}" srcId="{5DE6D9BA-FA1C-4FFE-860F-8937FA014E5F}" destId="{DBD086AD-EC84-46C3-B036-019CD8BDF7F8}" srcOrd="2" destOrd="0" parTransId="{616ACDB5-14FA-4BB9-B5B1-2F74F4BE420D}" sibTransId="{F081C8CA-DE97-44BD-A1E1-4458348A7983}"/>
    <dgm:cxn modelId="{DBDF15EA-2955-4EE2-AAD6-A439F059DC79}" srcId="{5DE6D9BA-FA1C-4FFE-860F-8937FA014E5F}" destId="{655EC195-F13C-4762-A524-35B481783BD8}" srcOrd="4" destOrd="0" parTransId="{D603C54D-8EBB-45F6-80F9-3BB288E6BCD4}" sibTransId="{6CE2D6BC-87B9-4928-9DB5-B40F3931DC81}"/>
    <dgm:cxn modelId="{A7FA9CF8-9053-4071-ABA6-8C9D25C7D17E}" type="presOf" srcId="{61424D9C-1BE2-43BC-BD14-2E31E6B78A4F}" destId="{685ED300-C442-4A1D-9676-19C67F96725B}" srcOrd="0" destOrd="0" presId="urn:microsoft.com/office/officeart/2005/8/layout/vList2"/>
    <dgm:cxn modelId="{964C4AF9-B390-4A73-8A4E-B4F5028A145D}" srcId="{D2BF7E50-25E8-4F45-9F68-3C3263ADB60A}" destId="{61424D9C-1BE2-43BC-BD14-2E31E6B78A4F}" srcOrd="0" destOrd="0" parTransId="{DBB68A2B-EA32-4407-8909-A40E43D120F3}" sibTransId="{7D41CE96-653D-4F4D-968A-85F0B93F7B60}"/>
    <dgm:cxn modelId="{549013FF-9ADF-4497-80A2-2E18DB25F0CF}" srcId="{5DE6D9BA-FA1C-4FFE-860F-8937FA014E5F}" destId="{BCA352C6-3957-477D-96E4-CCB1E15D1CE4}" srcOrd="3" destOrd="0" parTransId="{2CE6C966-B69A-4846-A1C8-C46DB532AD8A}" sibTransId="{53F2B89E-6FC9-44AB-AE4C-981EF63B26D1}"/>
    <dgm:cxn modelId="{00933589-948D-4CCA-963B-7DC8D9FEA899}" type="presParOf" srcId="{A8CA99CB-2216-4AFD-A8FF-BA1662C1117E}" destId="{85CD30FF-A62A-4B8A-B1B3-7FB1541FD966}" srcOrd="0" destOrd="0" presId="urn:microsoft.com/office/officeart/2005/8/layout/vList2"/>
    <dgm:cxn modelId="{D90AC843-40E7-4EC9-8312-CC9C18DB89F4}" type="presParOf" srcId="{A8CA99CB-2216-4AFD-A8FF-BA1662C1117E}" destId="{EDB6076E-2AC3-4027-A8A9-E574D75A7D72}" srcOrd="1" destOrd="0" presId="urn:microsoft.com/office/officeart/2005/8/layout/vList2"/>
    <dgm:cxn modelId="{9976F2DF-0C36-42EB-9EAF-D74E695A0938}" type="presParOf" srcId="{A8CA99CB-2216-4AFD-A8FF-BA1662C1117E}" destId="{057F8432-0725-48ED-88DC-5EFCF372D5E5}" srcOrd="2" destOrd="0" presId="urn:microsoft.com/office/officeart/2005/8/layout/vList2"/>
    <dgm:cxn modelId="{52FF0DB7-F47B-4788-9FCA-8252E15A8426}" type="presParOf" srcId="{A8CA99CB-2216-4AFD-A8FF-BA1662C1117E}" destId="{4DADA3C3-8FA4-4814-A759-FB0AD2669827}" srcOrd="3" destOrd="0" presId="urn:microsoft.com/office/officeart/2005/8/layout/vList2"/>
    <dgm:cxn modelId="{D6CEE214-BC1D-421C-9479-8865BC8FD9CF}" type="presParOf" srcId="{A8CA99CB-2216-4AFD-A8FF-BA1662C1117E}" destId="{4B675FC3-07DF-4E3F-BF5C-21CF7CCEECFE}" srcOrd="4" destOrd="0" presId="urn:microsoft.com/office/officeart/2005/8/layout/vList2"/>
    <dgm:cxn modelId="{6F143FF4-80E1-43D8-8E21-F79E9D3930A2}" type="presParOf" srcId="{A8CA99CB-2216-4AFD-A8FF-BA1662C1117E}" destId="{90274B51-26FF-4FCA-AD04-DC6064BF7EAB}" srcOrd="5" destOrd="0" presId="urn:microsoft.com/office/officeart/2005/8/layout/vList2"/>
    <dgm:cxn modelId="{B905F0FE-8BE9-4634-8F5A-C0FA033AD783}" type="presParOf" srcId="{A8CA99CB-2216-4AFD-A8FF-BA1662C1117E}" destId="{1F6CF24F-950B-44AF-9EEB-0E8DB80807CD}" srcOrd="6" destOrd="0" presId="urn:microsoft.com/office/officeart/2005/8/layout/vList2"/>
    <dgm:cxn modelId="{4A535800-0C1E-45BD-BF27-E77FB6381677}" type="presParOf" srcId="{A8CA99CB-2216-4AFD-A8FF-BA1662C1117E}" destId="{DC480434-F347-4599-8A13-6A472CDFBC5B}" srcOrd="7" destOrd="0" presId="urn:microsoft.com/office/officeart/2005/8/layout/vList2"/>
    <dgm:cxn modelId="{6DF2AE1D-4EB2-4833-BB27-1AA5855AB96C}" type="presParOf" srcId="{A8CA99CB-2216-4AFD-A8FF-BA1662C1117E}" destId="{A605C6D3-9A83-40CE-9A11-8E547A995D3C}" srcOrd="8" destOrd="0" presId="urn:microsoft.com/office/officeart/2005/8/layout/vList2"/>
    <dgm:cxn modelId="{B8ED94DD-64B1-47F4-A43C-5D79083B7D79}" type="presParOf" srcId="{A8CA99CB-2216-4AFD-A8FF-BA1662C1117E}" destId="{FE98F3C0-8CD6-4287-86EF-40CC7B51658B}" srcOrd="9" destOrd="0" presId="urn:microsoft.com/office/officeart/2005/8/layout/vList2"/>
    <dgm:cxn modelId="{7E8ABA90-C14B-4639-B947-B039CFC25367}" type="presParOf" srcId="{A8CA99CB-2216-4AFD-A8FF-BA1662C1117E}" destId="{8765DEA5-781B-4187-879F-519342693236}" srcOrd="10" destOrd="0" presId="urn:microsoft.com/office/officeart/2005/8/layout/vList2"/>
    <dgm:cxn modelId="{C8426D71-90F0-45BC-9DB9-55219A095E70}" type="presParOf" srcId="{A8CA99CB-2216-4AFD-A8FF-BA1662C1117E}" destId="{39B21140-A8FF-41C7-8960-88B8B58D0F50}" srcOrd="11" destOrd="0" presId="urn:microsoft.com/office/officeart/2005/8/layout/vList2"/>
    <dgm:cxn modelId="{3B3453FD-D4C8-46F4-A738-E523A3BAAEA9}" type="presParOf" srcId="{A8CA99CB-2216-4AFD-A8FF-BA1662C1117E}" destId="{7DA910DB-B486-4226-8409-9C86F6092F90}" srcOrd="12" destOrd="0" presId="urn:microsoft.com/office/officeart/2005/8/layout/vList2"/>
    <dgm:cxn modelId="{BFD4EFA3-B6DF-4A91-B4AA-D57E588E2E5A}" type="presParOf" srcId="{A8CA99CB-2216-4AFD-A8FF-BA1662C1117E}" destId="{685ED300-C442-4A1D-9676-19C67F96725B}" srcOrd="1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B2A131F-3418-4D8A-9E3B-4B14B783DC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6A037C-53C2-4D68-B628-24A925DF0C06}">
      <dgm:prSet/>
      <dgm:spPr/>
      <dgm:t>
        <a:bodyPr/>
        <a:lstStyle/>
        <a:p>
          <a:r>
            <a:rPr lang="en-US" dirty="0">
              <a:solidFill>
                <a:schemeClr val="tx1"/>
              </a:solidFill>
            </a:rPr>
            <a:t>Like an occupancy sensor operated in “manual on” “auto-off” mode</a:t>
          </a:r>
        </a:p>
      </dgm:t>
    </dgm:pt>
    <dgm:pt modelId="{32F81614-559D-4977-9A24-E5D1D940E553}" type="parTrans" cxnId="{39BB7C52-AD38-4962-8B90-16AE680D0943}">
      <dgm:prSet/>
      <dgm:spPr/>
      <dgm:t>
        <a:bodyPr/>
        <a:lstStyle/>
        <a:p>
          <a:endParaRPr lang="en-US"/>
        </a:p>
      </dgm:t>
    </dgm:pt>
    <dgm:pt modelId="{D0FFDF70-63E9-4901-A15B-C38C8DE91485}" type="sibTrans" cxnId="{39BB7C52-AD38-4962-8B90-16AE680D0943}">
      <dgm:prSet/>
      <dgm:spPr/>
      <dgm:t>
        <a:bodyPr/>
        <a:lstStyle/>
        <a:p>
          <a:endParaRPr lang="en-US"/>
        </a:p>
      </dgm:t>
    </dgm:pt>
    <dgm:pt modelId="{05A8930E-B703-4942-95B1-87DA97E3A6D0}">
      <dgm:prSet/>
      <dgm:spPr/>
      <dgm:t>
        <a:bodyPr/>
        <a:lstStyle/>
        <a:p>
          <a:r>
            <a:rPr lang="en-US" dirty="0">
              <a:solidFill>
                <a:schemeClr val="tx1"/>
              </a:solidFill>
            </a:rPr>
            <a:t>Saves more energy than occupancy sensors</a:t>
          </a:r>
        </a:p>
      </dgm:t>
    </dgm:pt>
    <dgm:pt modelId="{79F9AABC-86FB-4AC0-89D1-A84E5A4A962D}" type="parTrans" cxnId="{49971CA6-B816-4DAD-8A8F-D9A589B11384}">
      <dgm:prSet/>
      <dgm:spPr/>
      <dgm:t>
        <a:bodyPr/>
        <a:lstStyle/>
        <a:p>
          <a:endParaRPr lang="en-US"/>
        </a:p>
      </dgm:t>
    </dgm:pt>
    <dgm:pt modelId="{EA098346-965A-4392-9112-CA41ED432D22}" type="sibTrans" cxnId="{49971CA6-B816-4DAD-8A8F-D9A589B11384}">
      <dgm:prSet/>
      <dgm:spPr/>
      <dgm:t>
        <a:bodyPr/>
        <a:lstStyle/>
        <a:p>
          <a:endParaRPr lang="en-US"/>
        </a:p>
      </dgm:t>
    </dgm:pt>
    <dgm:pt modelId="{2422163E-3EBB-44FC-8E11-224B24CD9007}">
      <dgm:prSet/>
      <dgm:spPr/>
      <dgm:t>
        <a:bodyPr/>
        <a:lstStyle/>
        <a:p>
          <a:r>
            <a:rPr lang="en-US" dirty="0">
              <a:solidFill>
                <a:schemeClr val="tx1"/>
              </a:solidFill>
            </a:rPr>
            <a:t>Best application is individual offices and conference rooms with access to daylighting</a:t>
          </a:r>
        </a:p>
      </dgm:t>
    </dgm:pt>
    <dgm:pt modelId="{E9DCF361-E498-4AEF-B432-D06FB4E40F07}" type="parTrans" cxnId="{9CD8B678-EDBF-44A1-BFA3-6BDC16B2C45E}">
      <dgm:prSet/>
      <dgm:spPr/>
      <dgm:t>
        <a:bodyPr/>
        <a:lstStyle/>
        <a:p>
          <a:endParaRPr lang="en-US"/>
        </a:p>
      </dgm:t>
    </dgm:pt>
    <dgm:pt modelId="{61B731BE-A255-487D-B96A-F7CD7ACD8287}" type="sibTrans" cxnId="{9CD8B678-EDBF-44A1-BFA3-6BDC16B2C45E}">
      <dgm:prSet/>
      <dgm:spPr/>
      <dgm:t>
        <a:bodyPr/>
        <a:lstStyle/>
        <a:p>
          <a:endParaRPr lang="en-US"/>
        </a:p>
      </dgm:t>
    </dgm:pt>
    <dgm:pt modelId="{A155E56F-5A49-454B-B85B-C1F96794A3EF}">
      <dgm:prSet/>
      <dgm:spPr/>
      <dgm:t>
        <a:bodyPr/>
        <a:lstStyle/>
        <a:p>
          <a:r>
            <a:rPr lang="en-US" dirty="0">
              <a:solidFill>
                <a:schemeClr val="tx1"/>
              </a:solidFill>
            </a:rPr>
            <a:t>Many situations where there is brief occupancy don’t need lights on, e.g.:</a:t>
          </a:r>
        </a:p>
      </dgm:t>
    </dgm:pt>
    <dgm:pt modelId="{1525DB79-1834-40EE-A53F-1BFA0AB3E23C}" type="parTrans" cxnId="{04136589-F353-4C22-B499-C852AF5C50DC}">
      <dgm:prSet/>
      <dgm:spPr/>
      <dgm:t>
        <a:bodyPr/>
        <a:lstStyle/>
        <a:p>
          <a:endParaRPr lang="en-US"/>
        </a:p>
      </dgm:t>
    </dgm:pt>
    <dgm:pt modelId="{CEA57725-0290-47B9-8663-2FE0FA2958F2}" type="sibTrans" cxnId="{04136589-F353-4C22-B499-C852AF5C50DC}">
      <dgm:prSet/>
      <dgm:spPr/>
      <dgm:t>
        <a:bodyPr/>
        <a:lstStyle/>
        <a:p>
          <a:endParaRPr lang="en-US"/>
        </a:p>
      </dgm:t>
    </dgm:pt>
    <dgm:pt modelId="{167D893B-8B71-4FEC-9F39-108259E21561}">
      <dgm:prSet/>
      <dgm:spPr/>
      <dgm:t>
        <a:bodyPr/>
        <a:lstStyle/>
        <a:p>
          <a:r>
            <a:rPr lang="en-US" dirty="0">
              <a:solidFill>
                <a:schemeClr val="tx1"/>
              </a:solidFill>
            </a:rPr>
            <a:t>Janitor visits to dump waste basket</a:t>
          </a:r>
        </a:p>
      </dgm:t>
    </dgm:pt>
    <dgm:pt modelId="{E1F7EF13-2CA0-4242-AD7B-336C8051AA47}" type="parTrans" cxnId="{6D6C7C0C-D113-46C3-84E4-B0AA6B5A6EF5}">
      <dgm:prSet/>
      <dgm:spPr/>
      <dgm:t>
        <a:bodyPr/>
        <a:lstStyle/>
        <a:p>
          <a:endParaRPr lang="en-US"/>
        </a:p>
      </dgm:t>
    </dgm:pt>
    <dgm:pt modelId="{052497FE-772D-46BB-9597-A7B12633DCD6}" type="sibTrans" cxnId="{6D6C7C0C-D113-46C3-84E4-B0AA6B5A6EF5}">
      <dgm:prSet/>
      <dgm:spPr/>
      <dgm:t>
        <a:bodyPr/>
        <a:lstStyle/>
        <a:p>
          <a:endParaRPr lang="en-US"/>
        </a:p>
      </dgm:t>
    </dgm:pt>
    <dgm:pt modelId="{22671309-C80E-40D5-96BD-9ED29F971F7E}">
      <dgm:prSet/>
      <dgm:spPr/>
      <dgm:t>
        <a:bodyPr/>
        <a:lstStyle/>
        <a:p>
          <a:r>
            <a:rPr lang="en-US" dirty="0">
              <a:solidFill>
                <a:schemeClr val="tx1"/>
              </a:solidFill>
            </a:rPr>
            <a:t>Colleague visits to deliver papers</a:t>
          </a:r>
        </a:p>
      </dgm:t>
    </dgm:pt>
    <dgm:pt modelId="{54033F2E-C444-477D-A385-F73764B1464D}" type="parTrans" cxnId="{CB8C765D-6020-4AFE-AABF-09E16125D792}">
      <dgm:prSet/>
      <dgm:spPr/>
      <dgm:t>
        <a:bodyPr/>
        <a:lstStyle/>
        <a:p>
          <a:endParaRPr lang="en-US"/>
        </a:p>
      </dgm:t>
    </dgm:pt>
    <dgm:pt modelId="{C4B30920-4BF8-465E-A616-FD3D7DBAE70A}" type="sibTrans" cxnId="{CB8C765D-6020-4AFE-AABF-09E16125D792}">
      <dgm:prSet/>
      <dgm:spPr/>
      <dgm:t>
        <a:bodyPr/>
        <a:lstStyle/>
        <a:p>
          <a:endParaRPr lang="en-US"/>
        </a:p>
      </dgm:t>
    </dgm:pt>
    <dgm:pt modelId="{6B2D40AE-1EF4-4A3C-838D-58891736ED16}" type="pres">
      <dgm:prSet presAssocID="{CB2A131F-3418-4D8A-9E3B-4B14B783DCE9}" presName="linear" presStyleCnt="0">
        <dgm:presLayoutVars>
          <dgm:animLvl val="lvl"/>
          <dgm:resizeHandles val="exact"/>
        </dgm:presLayoutVars>
      </dgm:prSet>
      <dgm:spPr/>
    </dgm:pt>
    <dgm:pt modelId="{595CCA7F-D1B4-4986-AEC8-F6827FB47FA3}" type="pres">
      <dgm:prSet presAssocID="{6C6A037C-53C2-4D68-B628-24A925DF0C06}" presName="parentText" presStyleLbl="node1" presStyleIdx="0" presStyleCnt="4">
        <dgm:presLayoutVars>
          <dgm:chMax val="0"/>
          <dgm:bulletEnabled val="1"/>
        </dgm:presLayoutVars>
      </dgm:prSet>
      <dgm:spPr/>
    </dgm:pt>
    <dgm:pt modelId="{5E5E2210-A47A-4E48-9E3A-8DEA9C2DB4B2}" type="pres">
      <dgm:prSet presAssocID="{D0FFDF70-63E9-4901-A15B-C38C8DE91485}" presName="spacer" presStyleCnt="0"/>
      <dgm:spPr/>
    </dgm:pt>
    <dgm:pt modelId="{4BA79B1F-E38A-40DC-A470-9369D5F22AF1}" type="pres">
      <dgm:prSet presAssocID="{05A8930E-B703-4942-95B1-87DA97E3A6D0}" presName="parentText" presStyleLbl="node1" presStyleIdx="1" presStyleCnt="4">
        <dgm:presLayoutVars>
          <dgm:chMax val="0"/>
          <dgm:bulletEnabled val="1"/>
        </dgm:presLayoutVars>
      </dgm:prSet>
      <dgm:spPr/>
    </dgm:pt>
    <dgm:pt modelId="{4008AC9A-CE4D-4982-A389-5BD03295FCB4}" type="pres">
      <dgm:prSet presAssocID="{EA098346-965A-4392-9112-CA41ED432D22}" presName="spacer" presStyleCnt="0"/>
      <dgm:spPr/>
    </dgm:pt>
    <dgm:pt modelId="{ACA29F6E-F762-4AB9-A41C-2A71A43F2200}" type="pres">
      <dgm:prSet presAssocID="{2422163E-3EBB-44FC-8E11-224B24CD9007}" presName="parentText" presStyleLbl="node1" presStyleIdx="2" presStyleCnt="4">
        <dgm:presLayoutVars>
          <dgm:chMax val="0"/>
          <dgm:bulletEnabled val="1"/>
        </dgm:presLayoutVars>
      </dgm:prSet>
      <dgm:spPr/>
    </dgm:pt>
    <dgm:pt modelId="{B6C01C12-FE1C-43FE-9C5E-CB1742A7CC8D}" type="pres">
      <dgm:prSet presAssocID="{61B731BE-A255-487D-B96A-F7CD7ACD8287}" presName="spacer" presStyleCnt="0"/>
      <dgm:spPr/>
    </dgm:pt>
    <dgm:pt modelId="{3DDD038E-832B-4113-8D55-02E63BD32A45}" type="pres">
      <dgm:prSet presAssocID="{A155E56F-5A49-454B-B85B-C1F96794A3EF}" presName="parentText" presStyleLbl="node1" presStyleIdx="3" presStyleCnt="4">
        <dgm:presLayoutVars>
          <dgm:chMax val="0"/>
          <dgm:bulletEnabled val="1"/>
        </dgm:presLayoutVars>
      </dgm:prSet>
      <dgm:spPr/>
    </dgm:pt>
    <dgm:pt modelId="{43E08BC3-BDDF-4BAE-9F01-0DA1AC16D422}" type="pres">
      <dgm:prSet presAssocID="{A155E56F-5A49-454B-B85B-C1F96794A3EF}" presName="childText" presStyleLbl="revTx" presStyleIdx="0" presStyleCnt="1">
        <dgm:presLayoutVars>
          <dgm:bulletEnabled val="1"/>
        </dgm:presLayoutVars>
      </dgm:prSet>
      <dgm:spPr/>
    </dgm:pt>
  </dgm:ptLst>
  <dgm:cxnLst>
    <dgm:cxn modelId="{BFC9A704-54DB-48DD-8B63-0AF9017ABC9B}" type="presOf" srcId="{A155E56F-5A49-454B-B85B-C1F96794A3EF}" destId="{3DDD038E-832B-4113-8D55-02E63BD32A45}" srcOrd="0" destOrd="0" presId="urn:microsoft.com/office/officeart/2005/8/layout/vList2"/>
    <dgm:cxn modelId="{6D6C7C0C-D113-46C3-84E4-B0AA6B5A6EF5}" srcId="{A155E56F-5A49-454B-B85B-C1F96794A3EF}" destId="{167D893B-8B71-4FEC-9F39-108259E21561}" srcOrd="0" destOrd="0" parTransId="{E1F7EF13-2CA0-4242-AD7B-336C8051AA47}" sibTransId="{052497FE-772D-46BB-9597-A7B12633DCD6}"/>
    <dgm:cxn modelId="{C7D6381D-21B8-4B9C-8843-89787420A07D}" type="presOf" srcId="{CB2A131F-3418-4D8A-9E3B-4B14B783DCE9}" destId="{6B2D40AE-1EF4-4A3C-838D-58891736ED16}" srcOrd="0" destOrd="0" presId="urn:microsoft.com/office/officeart/2005/8/layout/vList2"/>
    <dgm:cxn modelId="{9D2DF330-4B4F-4B4D-B057-9E6829B97045}" type="presOf" srcId="{05A8930E-B703-4942-95B1-87DA97E3A6D0}" destId="{4BA79B1F-E38A-40DC-A470-9369D5F22AF1}" srcOrd="0" destOrd="0" presId="urn:microsoft.com/office/officeart/2005/8/layout/vList2"/>
    <dgm:cxn modelId="{CB8C765D-6020-4AFE-AABF-09E16125D792}" srcId="{A155E56F-5A49-454B-B85B-C1F96794A3EF}" destId="{22671309-C80E-40D5-96BD-9ED29F971F7E}" srcOrd="1" destOrd="0" parTransId="{54033F2E-C444-477D-A385-F73764B1464D}" sibTransId="{C4B30920-4BF8-465E-A616-FD3D7DBAE70A}"/>
    <dgm:cxn modelId="{39BB7C52-AD38-4962-8B90-16AE680D0943}" srcId="{CB2A131F-3418-4D8A-9E3B-4B14B783DCE9}" destId="{6C6A037C-53C2-4D68-B628-24A925DF0C06}" srcOrd="0" destOrd="0" parTransId="{32F81614-559D-4977-9A24-E5D1D940E553}" sibTransId="{D0FFDF70-63E9-4901-A15B-C38C8DE91485}"/>
    <dgm:cxn modelId="{9CD8B678-EDBF-44A1-BFA3-6BDC16B2C45E}" srcId="{CB2A131F-3418-4D8A-9E3B-4B14B783DCE9}" destId="{2422163E-3EBB-44FC-8E11-224B24CD9007}" srcOrd="2" destOrd="0" parTransId="{E9DCF361-E498-4AEF-B432-D06FB4E40F07}" sibTransId="{61B731BE-A255-487D-B96A-F7CD7ACD8287}"/>
    <dgm:cxn modelId="{C417A17B-BBFE-4233-BCF8-84DDB9DB1288}" type="presOf" srcId="{167D893B-8B71-4FEC-9F39-108259E21561}" destId="{43E08BC3-BDDF-4BAE-9F01-0DA1AC16D422}" srcOrd="0" destOrd="0" presId="urn:microsoft.com/office/officeart/2005/8/layout/vList2"/>
    <dgm:cxn modelId="{04136589-F353-4C22-B499-C852AF5C50DC}" srcId="{CB2A131F-3418-4D8A-9E3B-4B14B783DCE9}" destId="{A155E56F-5A49-454B-B85B-C1F96794A3EF}" srcOrd="3" destOrd="0" parTransId="{1525DB79-1834-40EE-A53F-1BFA0AB3E23C}" sibTransId="{CEA57725-0290-47B9-8663-2FE0FA2958F2}"/>
    <dgm:cxn modelId="{C4211D9B-6AF5-43E1-918B-DF8E9F256B1D}" type="presOf" srcId="{6C6A037C-53C2-4D68-B628-24A925DF0C06}" destId="{595CCA7F-D1B4-4986-AEC8-F6827FB47FA3}" srcOrd="0" destOrd="0" presId="urn:microsoft.com/office/officeart/2005/8/layout/vList2"/>
    <dgm:cxn modelId="{49971CA6-B816-4DAD-8A8F-D9A589B11384}" srcId="{CB2A131F-3418-4D8A-9E3B-4B14B783DCE9}" destId="{05A8930E-B703-4942-95B1-87DA97E3A6D0}" srcOrd="1" destOrd="0" parTransId="{79F9AABC-86FB-4AC0-89D1-A84E5A4A962D}" sibTransId="{EA098346-965A-4392-9112-CA41ED432D22}"/>
    <dgm:cxn modelId="{62C434CB-CFE8-42B8-83C3-BA0E44689F40}" type="presOf" srcId="{22671309-C80E-40D5-96BD-9ED29F971F7E}" destId="{43E08BC3-BDDF-4BAE-9F01-0DA1AC16D422}" srcOrd="0" destOrd="1" presId="urn:microsoft.com/office/officeart/2005/8/layout/vList2"/>
    <dgm:cxn modelId="{D0BFB6D9-BC35-4787-8D38-83F98A201404}" type="presOf" srcId="{2422163E-3EBB-44FC-8E11-224B24CD9007}" destId="{ACA29F6E-F762-4AB9-A41C-2A71A43F2200}" srcOrd="0" destOrd="0" presId="urn:microsoft.com/office/officeart/2005/8/layout/vList2"/>
    <dgm:cxn modelId="{640161DB-84EC-425F-9A4A-2FBE677CFDA5}" type="presParOf" srcId="{6B2D40AE-1EF4-4A3C-838D-58891736ED16}" destId="{595CCA7F-D1B4-4986-AEC8-F6827FB47FA3}" srcOrd="0" destOrd="0" presId="urn:microsoft.com/office/officeart/2005/8/layout/vList2"/>
    <dgm:cxn modelId="{B5F2B803-B6BD-4A1A-B80F-4343E21A2332}" type="presParOf" srcId="{6B2D40AE-1EF4-4A3C-838D-58891736ED16}" destId="{5E5E2210-A47A-4E48-9E3A-8DEA9C2DB4B2}" srcOrd="1" destOrd="0" presId="urn:microsoft.com/office/officeart/2005/8/layout/vList2"/>
    <dgm:cxn modelId="{C479D1E2-8AC8-4EBB-85F5-FCD79B819A3E}" type="presParOf" srcId="{6B2D40AE-1EF4-4A3C-838D-58891736ED16}" destId="{4BA79B1F-E38A-40DC-A470-9369D5F22AF1}" srcOrd="2" destOrd="0" presId="urn:microsoft.com/office/officeart/2005/8/layout/vList2"/>
    <dgm:cxn modelId="{71C2AE1F-3039-4225-9988-35B176A60A49}" type="presParOf" srcId="{6B2D40AE-1EF4-4A3C-838D-58891736ED16}" destId="{4008AC9A-CE4D-4982-A389-5BD03295FCB4}" srcOrd="3" destOrd="0" presId="urn:microsoft.com/office/officeart/2005/8/layout/vList2"/>
    <dgm:cxn modelId="{05E208C8-44F5-4E75-9897-87016FC67ACF}" type="presParOf" srcId="{6B2D40AE-1EF4-4A3C-838D-58891736ED16}" destId="{ACA29F6E-F762-4AB9-A41C-2A71A43F2200}" srcOrd="4" destOrd="0" presId="urn:microsoft.com/office/officeart/2005/8/layout/vList2"/>
    <dgm:cxn modelId="{3B0722F6-C311-43CA-834D-286034E1445E}" type="presParOf" srcId="{6B2D40AE-1EF4-4A3C-838D-58891736ED16}" destId="{B6C01C12-FE1C-43FE-9C5E-CB1742A7CC8D}" srcOrd="5" destOrd="0" presId="urn:microsoft.com/office/officeart/2005/8/layout/vList2"/>
    <dgm:cxn modelId="{3E5A5C3C-FE59-4371-B6CA-E5859D190D98}" type="presParOf" srcId="{6B2D40AE-1EF4-4A3C-838D-58891736ED16}" destId="{3DDD038E-832B-4113-8D55-02E63BD32A45}" srcOrd="6" destOrd="0" presId="urn:microsoft.com/office/officeart/2005/8/layout/vList2"/>
    <dgm:cxn modelId="{C52A15D2-4F8A-463F-89EE-421853A61FCB}" type="presParOf" srcId="{6B2D40AE-1EF4-4A3C-838D-58891736ED16}" destId="{43E08BC3-BDDF-4BAE-9F01-0DA1AC16D422}"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89916C2-46CE-4147-B928-89A61528A3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6B56EE-448C-4BB9-AE9B-FD18C59338DD}">
      <dgm:prSet/>
      <dgm:spPr/>
      <dgm:t>
        <a:bodyPr/>
        <a:lstStyle/>
        <a:p>
          <a:r>
            <a:rPr lang="en-US" dirty="0">
              <a:solidFill>
                <a:schemeClr val="tx1"/>
              </a:solidFill>
            </a:rPr>
            <a:t>Ceiling mounted PIR occupancy sensors</a:t>
          </a:r>
        </a:p>
      </dgm:t>
    </dgm:pt>
    <dgm:pt modelId="{06AF8F13-C567-49D6-B103-CD69A1389713}" type="parTrans" cxnId="{20453BCF-7A5F-415A-94D7-47D8814842B3}">
      <dgm:prSet/>
      <dgm:spPr/>
      <dgm:t>
        <a:bodyPr/>
        <a:lstStyle/>
        <a:p>
          <a:endParaRPr lang="en-US"/>
        </a:p>
      </dgm:t>
    </dgm:pt>
    <dgm:pt modelId="{69EA35FF-3C87-4915-99DA-F22DAE1165D1}" type="sibTrans" cxnId="{20453BCF-7A5F-415A-94D7-47D8814842B3}">
      <dgm:prSet/>
      <dgm:spPr/>
      <dgm:t>
        <a:bodyPr/>
        <a:lstStyle/>
        <a:p>
          <a:endParaRPr lang="en-US"/>
        </a:p>
      </dgm:t>
    </dgm:pt>
    <dgm:pt modelId="{06AC1594-FD07-4F2C-9CFF-30D892573D00}">
      <dgm:prSet/>
      <dgm:spPr/>
      <dgm:t>
        <a:bodyPr/>
        <a:lstStyle/>
        <a:p>
          <a:r>
            <a:rPr lang="en-US" dirty="0">
              <a:solidFill>
                <a:schemeClr val="tx1"/>
              </a:solidFill>
            </a:rPr>
            <a:t>Requires NO hard-wired electricity</a:t>
          </a:r>
        </a:p>
      </dgm:t>
    </dgm:pt>
    <dgm:pt modelId="{BEAD5B3E-544A-44AE-9902-093DA442FAF5}" type="parTrans" cxnId="{BD1DD486-7D3F-4E61-BA0B-CA613867730A}">
      <dgm:prSet/>
      <dgm:spPr/>
      <dgm:t>
        <a:bodyPr/>
        <a:lstStyle/>
        <a:p>
          <a:endParaRPr lang="en-US"/>
        </a:p>
      </dgm:t>
    </dgm:pt>
    <dgm:pt modelId="{C53D21D2-D614-46D1-A6D3-15B3C03FF73C}" type="sibTrans" cxnId="{BD1DD486-7D3F-4E61-BA0B-CA613867730A}">
      <dgm:prSet/>
      <dgm:spPr/>
      <dgm:t>
        <a:bodyPr/>
        <a:lstStyle/>
        <a:p>
          <a:endParaRPr lang="en-US"/>
        </a:p>
      </dgm:t>
    </dgm:pt>
    <dgm:pt modelId="{330F58F0-4824-47A7-AE1C-2C9ECFAF2332}">
      <dgm:prSet/>
      <dgm:spPr/>
      <dgm:t>
        <a:bodyPr/>
        <a:lstStyle/>
        <a:p>
          <a:pPr>
            <a:buFontTx/>
            <a:buNone/>
          </a:pPr>
          <a:r>
            <a:rPr lang="en-US" dirty="0">
              <a:solidFill>
                <a:schemeClr val="tx1"/>
              </a:solidFill>
            </a:rPr>
            <a:t>Ideal for retrofit applications</a:t>
          </a:r>
        </a:p>
      </dgm:t>
    </dgm:pt>
    <dgm:pt modelId="{F18DC5F8-9654-45ED-99CB-5547C5E5EAFB}" type="parTrans" cxnId="{1598D319-DF67-4A72-A669-1647154785FB}">
      <dgm:prSet/>
      <dgm:spPr/>
      <dgm:t>
        <a:bodyPr/>
        <a:lstStyle/>
        <a:p>
          <a:endParaRPr lang="en-US"/>
        </a:p>
      </dgm:t>
    </dgm:pt>
    <dgm:pt modelId="{18B0AB91-F082-4DCD-8832-DF1A0CC1A80C}" type="sibTrans" cxnId="{1598D319-DF67-4A72-A669-1647154785FB}">
      <dgm:prSet/>
      <dgm:spPr/>
      <dgm:t>
        <a:bodyPr/>
        <a:lstStyle/>
        <a:p>
          <a:endParaRPr lang="en-US"/>
        </a:p>
      </dgm:t>
    </dgm:pt>
    <dgm:pt modelId="{B6893F29-8048-4E3A-A752-31660696301B}">
      <dgm:prSet/>
      <dgm:spPr/>
      <dgm:t>
        <a:bodyPr/>
        <a:lstStyle/>
        <a:p>
          <a:r>
            <a:rPr lang="en-US" dirty="0">
              <a:solidFill>
                <a:schemeClr val="tx1"/>
              </a:solidFill>
            </a:rPr>
            <a:t>Long-life battery or no battery</a:t>
          </a:r>
        </a:p>
      </dgm:t>
    </dgm:pt>
    <dgm:pt modelId="{BBB7945A-4467-48A6-97CF-7AFF30927C87}" type="parTrans" cxnId="{B92C1283-4130-4D1A-AA2A-AF95105A6DA3}">
      <dgm:prSet/>
      <dgm:spPr/>
      <dgm:t>
        <a:bodyPr/>
        <a:lstStyle/>
        <a:p>
          <a:endParaRPr lang="en-US"/>
        </a:p>
      </dgm:t>
    </dgm:pt>
    <dgm:pt modelId="{38DCBFEA-D8CA-411A-9BEA-6F8533A55DF4}" type="sibTrans" cxnId="{B92C1283-4130-4D1A-AA2A-AF95105A6DA3}">
      <dgm:prSet/>
      <dgm:spPr/>
      <dgm:t>
        <a:bodyPr/>
        <a:lstStyle/>
        <a:p>
          <a:endParaRPr lang="en-US"/>
        </a:p>
      </dgm:t>
    </dgm:pt>
    <dgm:pt modelId="{5D4CA406-2A3D-4F84-BD25-51B961BEB515}">
      <dgm:prSet/>
      <dgm:spPr/>
      <dgm:t>
        <a:bodyPr/>
        <a:lstStyle/>
        <a:p>
          <a:r>
            <a:rPr lang="en-US" dirty="0">
              <a:solidFill>
                <a:schemeClr val="tx1"/>
              </a:solidFill>
            </a:rPr>
            <a:t>Ideal for dimming applications</a:t>
          </a:r>
        </a:p>
      </dgm:t>
    </dgm:pt>
    <dgm:pt modelId="{EED21FCD-F629-46D9-888C-18370006210F}" type="parTrans" cxnId="{1039AD30-0983-4786-84F0-E4B58632AEBB}">
      <dgm:prSet/>
      <dgm:spPr/>
      <dgm:t>
        <a:bodyPr/>
        <a:lstStyle/>
        <a:p>
          <a:endParaRPr lang="en-US"/>
        </a:p>
      </dgm:t>
    </dgm:pt>
    <dgm:pt modelId="{6893097E-2259-4C95-A842-6413B163DA3B}" type="sibTrans" cxnId="{1039AD30-0983-4786-84F0-E4B58632AEBB}">
      <dgm:prSet/>
      <dgm:spPr/>
      <dgm:t>
        <a:bodyPr/>
        <a:lstStyle/>
        <a:p>
          <a:endParaRPr lang="en-US"/>
        </a:p>
      </dgm:t>
    </dgm:pt>
    <dgm:pt modelId="{4328A0DF-B0C5-47B8-B84B-4A77671378FA}">
      <dgm:prSet/>
      <dgm:spPr/>
      <dgm:t>
        <a:bodyPr/>
        <a:lstStyle/>
        <a:p>
          <a:r>
            <a:rPr lang="en-US" dirty="0">
              <a:solidFill>
                <a:schemeClr val="tx1"/>
              </a:solidFill>
            </a:rPr>
            <a:t>PV cells in sensor keep capacitor charged</a:t>
          </a:r>
        </a:p>
      </dgm:t>
    </dgm:pt>
    <dgm:pt modelId="{9C7990E2-9CE4-4921-9091-9128798D1905}" type="parTrans" cxnId="{285DA079-C760-46D0-B394-1AC5856CC6BA}">
      <dgm:prSet/>
      <dgm:spPr/>
      <dgm:t>
        <a:bodyPr/>
        <a:lstStyle/>
        <a:p>
          <a:endParaRPr lang="en-US"/>
        </a:p>
      </dgm:t>
    </dgm:pt>
    <dgm:pt modelId="{CAA03496-6040-400F-9F3D-74EB0B698D9F}" type="sibTrans" cxnId="{285DA079-C760-46D0-B394-1AC5856CC6BA}">
      <dgm:prSet/>
      <dgm:spPr/>
      <dgm:t>
        <a:bodyPr/>
        <a:lstStyle/>
        <a:p>
          <a:endParaRPr lang="en-US"/>
        </a:p>
      </dgm:t>
    </dgm:pt>
    <dgm:pt modelId="{892337CC-96C4-41BA-BFDF-31BC15CBA7E1}">
      <dgm:prSet/>
      <dgm:spPr/>
      <dgm:t>
        <a:bodyPr/>
        <a:lstStyle/>
        <a:p>
          <a:r>
            <a:rPr lang="en-US" dirty="0">
              <a:solidFill>
                <a:schemeClr val="tx1"/>
              </a:solidFill>
            </a:rPr>
            <a:t>Relays operated by RF from sensors</a:t>
          </a:r>
        </a:p>
      </dgm:t>
    </dgm:pt>
    <dgm:pt modelId="{B16F761C-475F-4F9C-9F74-13B9250ADBE3}" type="parTrans" cxnId="{F9F07FB6-3DEB-4646-9101-F34964A344F1}">
      <dgm:prSet/>
      <dgm:spPr/>
      <dgm:t>
        <a:bodyPr/>
        <a:lstStyle/>
        <a:p>
          <a:endParaRPr lang="en-US"/>
        </a:p>
      </dgm:t>
    </dgm:pt>
    <dgm:pt modelId="{582E886D-50D9-4672-9A49-E5BAF71F80B4}" type="sibTrans" cxnId="{F9F07FB6-3DEB-4646-9101-F34964A344F1}">
      <dgm:prSet/>
      <dgm:spPr/>
      <dgm:t>
        <a:bodyPr/>
        <a:lstStyle/>
        <a:p>
          <a:endParaRPr lang="en-US"/>
        </a:p>
      </dgm:t>
    </dgm:pt>
    <dgm:pt modelId="{8DAE01B3-9F72-412D-936F-3A79D87805DC}">
      <dgm:prSet/>
      <dgm:spPr/>
      <dgm:t>
        <a:bodyPr/>
        <a:lstStyle/>
        <a:p>
          <a:pPr>
            <a:buFontTx/>
            <a:buNone/>
          </a:pPr>
          <a:r>
            <a:rPr lang="en-US" dirty="0">
              <a:solidFill>
                <a:schemeClr val="tx1"/>
              </a:solidFill>
            </a:rPr>
            <a:t>Communicate with wall-box unit (or wireless relays) using Radio Frequency (RF) </a:t>
          </a:r>
        </a:p>
      </dgm:t>
    </dgm:pt>
    <dgm:pt modelId="{7B7EDBAE-0C30-4C24-84B4-4727E2C3B40B}" type="parTrans" cxnId="{B713B06F-F13C-42AF-B47F-5AE40B0E5479}">
      <dgm:prSet/>
      <dgm:spPr/>
      <dgm:t>
        <a:bodyPr/>
        <a:lstStyle/>
        <a:p>
          <a:endParaRPr lang="en-US"/>
        </a:p>
      </dgm:t>
    </dgm:pt>
    <dgm:pt modelId="{40CDB013-927D-4364-A361-11C8A953F193}" type="sibTrans" cxnId="{B713B06F-F13C-42AF-B47F-5AE40B0E5479}">
      <dgm:prSet/>
      <dgm:spPr/>
      <dgm:t>
        <a:bodyPr/>
        <a:lstStyle/>
        <a:p>
          <a:endParaRPr lang="en-US"/>
        </a:p>
      </dgm:t>
    </dgm:pt>
    <dgm:pt modelId="{7102C87E-37AC-4006-A7A0-B5132BB48E7E}" type="pres">
      <dgm:prSet presAssocID="{189916C2-46CE-4147-B928-89A61528A3F3}" presName="linear" presStyleCnt="0">
        <dgm:presLayoutVars>
          <dgm:animLvl val="lvl"/>
          <dgm:resizeHandles val="exact"/>
        </dgm:presLayoutVars>
      </dgm:prSet>
      <dgm:spPr/>
    </dgm:pt>
    <dgm:pt modelId="{D5BB4060-48B0-4683-9F79-7A07CBC38597}" type="pres">
      <dgm:prSet presAssocID="{5A6B56EE-448C-4BB9-AE9B-FD18C59338DD}" presName="parentText" presStyleLbl="node1" presStyleIdx="0" presStyleCnt="6">
        <dgm:presLayoutVars>
          <dgm:chMax val="0"/>
          <dgm:bulletEnabled val="1"/>
        </dgm:presLayoutVars>
      </dgm:prSet>
      <dgm:spPr/>
    </dgm:pt>
    <dgm:pt modelId="{8865C10D-CB47-42E6-A2DC-C0CC46045C52}" type="pres">
      <dgm:prSet presAssocID="{5A6B56EE-448C-4BB9-AE9B-FD18C59338DD}" presName="childText" presStyleLbl="revTx" presStyleIdx="0" presStyleCnt="2">
        <dgm:presLayoutVars>
          <dgm:bulletEnabled val="1"/>
        </dgm:presLayoutVars>
      </dgm:prSet>
      <dgm:spPr/>
    </dgm:pt>
    <dgm:pt modelId="{AFFE459B-2C12-4D54-9632-DB0C27E473A0}" type="pres">
      <dgm:prSet presAssocID="{06AC1594-FD07-4F2C-9CFF-30D892573D00}" presName="parentText" presStyleLbl="node1" presStyleIdx="1" presStyleCnt="6">
        <dgm:presLayoutVars>
          <dgm:chMax val="0"/>
          <dgm:bulletEnabled val="1"/>
        </dgm:presLayoutVars>
      </dgm:prSet>
      <dgm:spPr/>
    </dgm:pt>
    <dgm:pt modelId="{0899DB70-D8DD-4BFF-A80C-C68507AF8C3A}" type="pres">
      <dgm:prSet presAssocID="{06AC1594-FD07-4F2C-9CFF-30D892573D00}" presName="childText" presStyleLbl="revTx" presStyleIdx="1" presStyleCnt="2">
        <dgm:presLayoutVars>
          <dgm:bulletEnabled val="1"/>
        </dgm:presLayoutVars>
      </dgm:prSet>
      <dgm:spPr/>
    </dgm:pt>
    <dgm:pt modelId="{5FDAB523-D309-4425-BE56-D387BCE4D1F0}" type="pres">
      <dgm:prSet presAssocID="{B6893F29-8048-4E3A-A752-31660696301B}" presName="parentText" presStyleLbl="node1" presStyleIdx="2" presStyleCnt="6">
        <dgm:presLayoutVars>
          <dgm:chMax val="0"/>
          <dgm:bulletEnabled val="1"/>
        </dgm:presLayoutVars>
      </dgm:prSet>
      <dgm:spPr/>
    </dgm:pt>
    <dgm:pt modelId="{B08C690A-8228-4C8A-B01D-689FAF76B1EE}" type="pres">
      <dgm:prSet presAssocID="{38DCBFEA-D8CA-411A-9BEA-6F8533A55DF4}" presName="spacer" presStyleCnt="0"/>
      <dgm:spPr/>
    </dgm:pt>
    <dgm:pt modelId="{C4D1D7DE-F15F-4482-A499-E9628C476ADB}" type="pres">
      <dgm:prSet presAssocID="{5D4CA406-2A3D-4F84-BD25-51B961BEB515}" presName="parentText" presStyleLbl="node1" presStyleIdx="3" presStyleCnt="6">
        <dgm:presLayoutVars>
          <dgm:chMax val="0"/>
          <dgm:bulletEnabled val="1"/>
        </dgm:presLayoutVars>
      </dgm:prSet>
      <dgm:spPr/>
    </dgm:pt>
    <dgm:pt modelId="{A4F9EE5F-C6A6-41A6-AAB2-DF6DA2AAA12E}" type="pres">
      <dgm:prSet presAssocID="{6893097E-2259-4C95-A842-6413B163DA3B}" presName="spacer" presStyleCnt="0"/>
      <dgm:spPr/>
    </dgm:pt>
    <dgm:pt modelId="{FC19F85A-12E6-4210-AECB-9074A33DFF6B}" type="pres">
      <dgm:prSet presAssocID="{4328A0DF-B0C5-47B8-B84B-4A77671378FA}" presName="parentText" presStyleLbl="node1" presStyleIdx="4" presStyleCnt="6">
        <dgm:presLayoutVars>
          <dgm:chMax val="0"/>
          <dgm:bulletEnabled val="1"/>
        </dgm:presLayoutVars>
      </dgm:prSet>
      <dgm:spPr/>
    </dgm:pt>
    <dgm:pt modelId="{0C502108-A913-44F2-8859-B5FD79FC22BC}" type="pres">
      <dgm:prSet presAssocID="{CAA03496-6040-400F-9F3D-74EB0B698D9F}" presName="spacer" presStyleCnt="0"/>
      <dgm:spPr/>
    </dgm:pt>
    <dgm:pt modelId="{9BBCB11B-8C90-4147-ACF4-78637CC6F1C9}" type="pres">
      <dgm:prSet presAssocID="{892337CC-96C4-41BA-BFDF-31BC15CBA7E1}" presName="parentText" presStyleLbl="node1" presStyleIdx="5" presStyleCnt="6">
        <dgm:presLayoutVars>
          <dgm:chMax val="0"/>
          <dgm:bulletEnabled val="1"/>
        </dgm:presLayoutVars>
      </dgm:prSet>
      <dgm:spPr/>
    </dgm:pt>
  </dgm:ptLst>
  <dgm:cxnLst>
    <dgm:cxn modelId="{1598D319-DF67-4A72-A669-1647154785FB}" srcId="{06AC1594-FD07-4F2C-9CFF-30D892573D00}" destId="{330F58F0-4824-47A7-AE1C-2C9ECFAF2332}" srcOrd="0" destOrd="0" parTransId="{F18DC5F8-9654-45ED-99CB-5547C5E5EAFB}" sibTransId="{18B0AB91-F082-4DCD-8832-DF1A0CC1A80C}"/>
    <dgm:cxn modelId="{31771A2F-D944-4B46-953D-C817E7B1B914}" type="presOf" srcId="{8DAE01B3-9F72-412D-936F-3A79D87805DC}" destId="{8865C10D-CB47-42E6-A2DC-C0CC46045C52}" srcOrd="0" destOrd="0" presId="urn:microsoft.com/office/officeart/2005/8/layout/vList2"/>
    <dgm:cxn modelId="{1039AD30-0983-4786-84F0-E4B58632AEBB}" srcId="{189916C2-46CE-4147-B928-89A61528A3F3}" destId="{5D4CA406-2A3D-4F84-BD25-51B961BEB515}" srcOrd="3" destOrd="0" parTransId="{EED21FCD-F629-46D9-888C-18370006210F}" sibTransId="{6893097E-2259-4C95-A842-6413B163DA3B}"/>
    <dgm:cxn modelId="{DBEB0633-27FC-4390-A2A0-220A8BA332F5}" type="presOf" srcId="{330F58F0-4824-47A7-AE1C-2C9ECFAF2332}" destId="{0899DB70-D8DD-4BFF-A80C-C68507AF8C3A}" srcOrd="0" destOrd="0" presId="urn:microsoft.com/office/officeart/2005/8/layout/vList2"/>
    <dgm:cxn modelId="{CBEC475B-C258-4317-8E75-0CED136F1DAB}" type="presOf" srcId="{5D4CA406-2A3D-4F84-BD25-51B961BEB515}" destId="{C4D1D7DE-F15F-4482-A499-E9628C476ADB}" srcOrd="0" destOrd="0" presId="urn:microsoft.com/office/officeart/2005/8/layout/vList2"/>
    <dgm:cxn modelId="{E126A547-4656-418A-B875-5471B8F1F10F}" type="presOf" srcId="{189916C2-46CE-4147-B928-89A61528A3F3}" destId="{7102C87E-37AC-4006-A7A0-B5132BB48E7E}" srcOrd="0" destOrd="0" presId="urn:microsoft.com/office/officeart/2005/8/layout/vList2"/>
    <dgm:cxn modelId="{B713B06F-F13C-42AF-B47F-5AE40B0E5479}" srcId="{5A6B56EE-448C-4BB9-AE9B-FD18C59338DD}" destId="{8DAE01B3-9F72-412D-936F-3A79D87805DC}" srcOrd="0" destOrd="0" parTransId="{7B7EDBAE-0C30-4C24-84B4-4727E2C3B40B}" sibTransId="{40CDB013-927D-4364-A361-11C8A953F193}"/>
    <dgm:cxn modelId="{D1077557-C35A-4242-9DCE-B259EA7F97D1}" type="presOf" srcId="{892337CC-96C4-41BA-BFDF-31BC15CBA7E1}" destId="{9BBCB11B-8C90-4147-ACF4-78637CC6F1C9}" srcOrd="0" destOrd="0" presId="urn:microsoft.com/office/officeart/2005/8/layout/vList2"/>
    <dgm:cxn modelId="{1FC14F59-1781-4544-A9E0-AA8EDF011D03}" type="presOf" srcId="{06AC1594-FD07-4F2C-9CFF-30D892573D00}" destId="{AFFE459B-2C12-4D54-9632-DB0C27E473A0}" srcOrd="0" destOrd="0" presId="urn:microsoft.com/office/officeart/2005/8/layout/vList2"/>
    <dgm:cxn modelId="{285DA079-C760-46D0-B394-1AC5856CC6BA}" srcId="{189916C2-46CE-4147-B928-89A61528A3F3}" destId="{4328A0DF-B0C5-47B8-B84B-4A77671378FA}" srcOrd="4" destOrd="0" parTransId="{9C7990E2-9CE4-4921-9091-9128798D1905}" sibTransId="{CAA03496-6040-400F-9F3D-74EB0B698D9F}"/>
    <dgm:cxn modelId="{B92C1283-4130-4D1A-AA2A-AF95105A6DA3}" srcId="{189916C2-46CE-4147-B928-89A61528A3F3}" destId="{B6893F29-8048-4E3A-A752-31660696301B}" srcOrd="2" destOrd="0" parTransId="{BBB7945A-4467-48A6-97CF-7AFF30927C87}" sibTransId="{38DCBFEA-D8CA-411A-9BEA-6F8533A55DF4}"/>
    <dgm:cxn modelId="{BD1DD486-7D3F-4E61-BA0B-CA613867730A}" srcId="{189916C2-46CE-4147-B928-89A61528A3F3}" destId="{06AC1594-FD07-4F2C-9CFF-30D892573D00}" srcOrd="1" destOrd="0" parTransId="{BEAD5B3E-544A-44AE-9902-093DA442FAF5}" sibTransId="{C53D21D2-D614-46D1-A6D3-15B3C03FF73C}"/>
    <dgm:cxn modelId="{E826EFA6-3935-4617-B664-E1178D5FC728}" type="presOf" srcId="{4328A0DF-B0C5-47B8-B84B-4A77671378FA}" destId="{FC19F85A-12E6-4210-AECB-9074A33DFF6B}" srcOrd="0" destOrd="0" presId="urn:microsoft.com/office/officeart/2005/8/layout/vList2"/>
    <dgm:cxn modelId="{F9F07FB6-3DEB-4646-9101-F34964A344F1}" srcId="{189916C2-46CE-4147-B928-89A61528A3F3}" destId="{892337CC-96C4-41BA-BFDF-31BC15CBA7E1}" srcOrd="5" destOrd="0" parTransId="{B16F761C-475F-4F9C-9F74-13B9250ADBE3}" sibTransId="{582E886D-50D9-4672-9A49-E5BAF71F80B4}"/>
    <dgm:cxn modelId="{C3BCE2C1-0443-499E-848D-74D8A7DE339E}" type="presOf" srcId="{5A6B56EE-448C-4BB9-AE9B-FD18C59338DD}" destId="{D5BB4060-48B0-4683-9F79-7A07CBC38597}" srcOrd="0" destOrd="0" presId="urn:microsoft.com/office/officeart/2005/8/layout/vList2"/>
    <dgm:cxn modelId="{20453BCF-7A5F-415A-94D7-47D8814842B3}" srcId="{189916C2-46CE-4147-B928-89A61528A3F3}" destId="{5A6B56EE-448C-4BB9-AE9B-FD18C59338DD}" srcOrd="0" destOrd="0" parTransId="{06AF8F13-C567-49D6-B103-CD69A1389713}" sibTransId="{69EA35FF-3C87-4915-99DA-F22DAE1165D1}"/>
    <dgm:cxn modelId="{17426DD1-8736-4BAB-8A7D-965BE63E1659}" type="presOf" srcId="{B6893F29-8048-4E3A-A752-31660696301B}" destId="{5FDAB523-D309-4425-BE56-D387BCE4D1F0}" srcOrd="0" destOrd="0" presId="urn:microsoft.com/office/officeart/2005/8/layout/vList2"/>
    <dgm:cxn modelId="{C39113DA-8D90-4841-8797-A998D6906088}" type="presParOf" srcId="{7102C87E-37AC-4006-A7A0-B5132BB48E7E}" destId="{D5BB4060-48B0-4683-9F79-7A07CBC38597}" srcOrd="0" destOrd="0" presId="urn:microsoft.com/office/officeart/2005/8/layout/vList2"/>
    <dgm:cxn modelId="{516A7B02-216A-4F43-A7E5-ADA2A3CA3523}" type="presParOf" srcId="{7102C87E-37AC-4006-A7A0-B5132BB48E7E}" destId="{8865C10D-CB47-42E6-A2DC-C0CC46045C52}" srcOrd="1" destOrd="0" presId="urn:microsoft.com/office/officeart/2005/8/layout/vList2"/>
    <dgm:cxn modelId="{7FBC1231-D256-4A85-832D-5111EDB96F15}" type="presParOf" srcId="{7102C87E-37AC-4006-A7A0-B5132BB48E7E}" destId="{AFFE459B-2C12-4D54-9632-DB0C27E473A0}" srcOrd="2" destOrd="0" presId="urn:microsoft.com/office/officeart/2005/8/layout/vList2"/>
    <dgm:cxn modelId="{35072B9C-E7BF-4541-8876-00687ADB9916}" type="presParOf" srcId="{7102C87E-37AC-4006-A7A0-B5132BB48E7E}" destId="{0899DB70-D8DD-4BFF-A80C-C68507AF8C3A}" srcOrd="3" destOrd="0" presId="urn:microsoft.com/office/officeart/2005/8/layout/vList2"/>
    <dgm:cxn modelId="{4C8626C3-D3A4-4701-A2CE-CAB473A99F7E}" type="presParOf" srcId="{7102C87E-37AC-4006-A7A0-B5132BB48E7E}" destId="{5FDAB523-D309-4425-BE56-D387BCE4D1F0}" srcOrd="4" destOrd="0" presId="urn:microsoft.com/office/officeart/2005/8/layout/vList2"/>
    <dgm:cxn modelId="{625A4F8A-9492-4F11-98E8-732014664E48}" type="presParOf" srcId="{7102C87E-37AC-4006-A7A0-B5132BB48E7E}" destId="{B08C690A-8228-4C8A-B01D-689FAF76B1EE}" srcOrd="5" destOrd="0" presId="urn:microsoft.com/office/officeart/2005/8/layout/vList2"/>
    <dgm:cxn modelId="{AFC8A983-E7B6-4F52-A915-66CA452850E8}" type="presParOf" srcId="{7102C87E-37AC-4006-A7A0-B5132BB48E7E}" destId="{C4D1D7DE-F15F-4482-A499-E9628C476ADB}" srcOrd="6" destOrd="0" presId="urn:microsoft.com/office/officeart/2005/8/layout/vList2"/>
    <dgm:cxn modelId="{E91F9ADD-CD2C-4F3D-BC15-B9EEA5C92F21}" type="presParOf" srcId="{7102C87E-37AC-4006-A7A0-B5132BB48E7E}" destId="{A4F9EE5F-C6A6-41A6-AAB2-DF6DA2AAA12E}" srcOrd="7" destOrd="0" presId="urn:microsoft.com/office/officeart/2005/8/layout/vList2"/>
    <dgm:cxn modelId="{DDD325C0-98F2-4AE1-AC18-1F7C891E7B0D}" type="presParOf" srcId="{7102C87E-37AC-4006-A7A0-B5132BB48E7E}" destId="{FC19F85A-12E6-4210-AECB-9074A33DFF6B}" srcOrd="8" destOrd="0" presId="urn:microsoft.com/office/officeart/2005/8/layout/vList2"/>
    <dgm:cxn modelId="{64F5F16A-15EA-4176-B3FB-CF675B9292AE}" type="presParOf" srcId="{7102C87E-37AC-4006-A7A0-B5132BB48E7E}" destId="{0C502108-A913-44F2-8859-B5FD79FC22BC}" srcOrd="9" destOrd="0" presId="urn:microsoft.com/office/officeart/2005/8/layout/vList2"/>
    <dgm:cxn modelId="{C23DA7AC-74F3-484C-9ECC-4774082E02B5}" type="presParOf" srcId="{7102C87E-37AC-4006-A7A0-B5132BB48E7E}" destId="{9BBCB11B-8C90-4147-ACF4-78637CC6F1C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C2851C-39E1-4AB5-ABD0-D596FADEE2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D8C4AF0-C68A-42A0-A45F-26C7DF7A3EF4}">
      <dgm:prSet custT="1"/>
      <dgm:spPr/>
      <dgm:t>
        <a:bodyPr/>
        <a:lstStyle/>
        <a:p>
          <a:r>
            <a:rPr lang="en-US" sz="2000" dirty="0">
              <a:solidFill>
                <a:schemeClr val="tx1"/>
              </a:solidFill>
            </a:rPr>
            <a:t>Regular cleaning of light fixtures is one of the best ways to maintain performance</a:t>
          </a:r>
        </a:p>
      </dgm:t>
    </dgm:pt>
    <dgm:pt modelId="{61D23515-7837-473A-900F-130B95212F00}" type="parTrans" cxnId="{9A43A1C2-0E97-4533-A005-1EA2406A1EBB}">
      <dgm:prSet/>
      <dgm:spPr/>
      <dgm:t>
        <a:bodyPr/>
        <a:lstStyle/>
        <a:p>
          <a:endParaRPr lang="en-US"/>
        </a:p>
      </dgm:t>
    </dgm:pt>
    <dgm:pt modelId="{1F3C8A77-3335-411F-B398-E2B17C3AAD0F}" type="sibTrans" cxnId="{9A43A1C2-0E97-4533-A005-1EA2406A1EBB}">
      <dgm:prSet/>
      <dgm:spPr/>
      <dgm:t>
        <a:bodyPr/>
        <a:lstStyle/>
        <a:p>
          <a:endParaRPr lang="en-US"/>
        </a:p>
      </dgm:t>
    </dgm:pt>
    <dgm:pt modelId="{9D6B1539-3172-4B9A-8E6A-D09A631D8865}">
      <dgm:prSet custT="1"/>
      <dgm:spPr/>
      <dgm:t>
        <a:bodyPr/>
        <a:lstStyle/>
        <a:p>
          <a:r>
            <a:rPr lang="en-US" sz="2000" dirty="0">
              <a:solidFill>
                <a:schemeClr val="tx1"/>
              </a:solidFill>
            </a:rPr>
            <a:t>Essential to keep light reflecting surfaces clean</a:t>
          </a:r>
        </a:p>
      </dgm:t>
    </dgm:pt>
    <dgm:pt modelId="{405A31D7-C4D1-4614-876A-AD337CBE10E9}" type="parTrans" cxnId="{293C2472-6ED9-4B8B-AD41-C3A58EB028B7}">
      <dgm:prSet/>
      <dgm:spPr/>
      <dgm:t>
        <a:bodyPr/>
        <a:lstStyle/>
        <a:p>
          <a:endParaRPr lang="en-US"/>
        </a:p>
      </dgm:t>
    </dgm:pt>
    <dgm:pt modelId="{49CCCE9A-C5E5-445E-8D36-5767952540D9}" type="sibTrans" cxnId="{293C2472-6ED9-4B8B-AD41-C3A58EB028B7}">
      <dgm:prSet/>
      <dgm:spPr/>
      <dgm:t>
        <a:bodyPr/>
        <a:lstStyle/>
        <a:p>
          <a:endParaRPr lang="en-US"/>
        </a:p>
      </dgm:t>
    </dgm:pt>
    <dgm:pt modelId="{5DA50158-0C7B-453F-A96A-51737C954157}">
      <dgm:prSet custT="1"/>
      <dgm:spPr/>
      <dgm:t>
        <a:bodyPr/>
        <a:lstStyle/>
        <a:p>
          <a:r>
            <a:rPr lang="en-US" sz="2000" dirty="0">
              <a:solidFill>
                <a:schemeClr val="tx1"/>
              </a:solidFill>
            </a:rPr>
            <a:t>Wipe interior reflecting surfaces when changing lamps</a:t>
          </a:r>
        </a:p>
      </dgm:t>
    </dgm:pt>
    <dgm:pt modelId="{C1CA42CF-5699-4DDE-8158-DE3C4594BBE8}" type="parTrans" cxnId="{6F74DE6B-ED83-4EB5-8A1C-63EC4055CF6E}">
      <dgm:prSet/>
      <dgm:spPr/>
      <dgm:t>
        <a:bodyPr/>
        <a:lstStyle/>
        <a:p>
          <a:endParaRPr lang="en-US"/>
        </a:p>
      </dgm:t>
    </dgm:pt>
    <dgm:pt modelId="{B2D29BBC-D06B-4DC6-A108-45E836152C2D}" type="sibTrans" cxnId="{6F74DE6B-ED83-4EB5-8A1C-63EC4055CF6E}">
      <dgm:prSet/>
      <dgm:spPr/>
      <dgm:t>
        <a:bodyPr/>
        <a:lstStyle/>
        <a:p>
          <a:endParaRPr lang="en-US"/>
        </a:p>
      </dgm:t>
    </dgm:pt>
    <dgm:pt modelId="{14A39ED6-E998-453F-B886-E403E8553162}">
      <dgm:prSet custT="1"/>
      <dgm:spPr/>
      <dgm:t>
        <a:bodyPr/>
        <a:lstStyle/>
        <a:p>
          <a:r>
            <a:rPr lang="en-US" sz="2000" dirty="0">
              <a:solidFill>
                <a:schemeClr val="tx1"/>
              </a:solidFill>
            </a:rPr>
            <a:t>Wipe off both sides of lenses, louvers, etc.</a:t>
          </a:r>
        </a:p>
      </dgm:t>
    </dgm:pt>
    <dgm:pt modelId="{A0A3440C-7CE1-4F93-8DB7-81C46EC2041C}" type="parTrans" cxnId="{C4DBB1F5-0A94-415F-A21A-D1AD78A8C79B}">
      <dgm:prSet/>
      <dgm:spPr/>
      <dgm:t>
        <a:bodyPr/>
        <a:lstStyle/>
        <a:p>
          <a:endParaRPr lang="en-US"/>
        </a:p>
      </dgm:t>
    </dgm:pt>
    <dgm:pt modelId="{E53A36A2-380F-4CC4-9A5F-5DD309C64BFE}" type="sibTrans" cxnId="{C4DBB1F5-0A94-415F-A21A-D1AD78A8C79B}">
      <dgm:prSet/>
      <dgm:spPr/>
      <dgm:t>
        <a:bodyPr/>
        <a:lstStyle/>
        <a:p>
          <a:endParaRPr lang="en-US"/>
        </a:p>
      </dgm:t>
    </dgm:pt>
    <dgm:pt modelId="{F09278A0-D68D-4E5D-BD3F-2936034D4F67}">
      <dgm:prSet custT="1"/>
      <dgm:spPr/>
      <dgm:t>
        <a:bodyPr/>
        <a:lstStyle/>
        <a:p>
          <a:r>
            <a:rPr lang="en-US" sz="2000" dirty="0">
              <a:solidFill>
                <a:schemeClr val="tx1"/>
              </a:solidFill>
            </a:rPr>
            <a:t>Use “Swiffer” or soft, cotton cloth</a:t>
          </a:r>
        </a:p>
      </dgm:t>
    </dgm:pt>
    <dgm:pt modelId="{CBEDC61D-2A86-42A7-A2C3-9A623113D0E4}" type="parTrans" cxnId="{35F7892C-85A7-44D1-B823-7DCA5933B484}">
      <dgm:prSet/>
      <dgm:spPr/>
      <dgm:t>
        <a:bodyPr/>
        <a:lstStyle/>
        <a:p>
          <a:endParaRPr lang="en-US"/>
        </a:p>
      </dgm:t>
    </dgm:pt>
    <dgm:pt modelId="{12D52EBE-11C5-469E-9917-69A3F9264798}" type="sibTrans" cxnId="{35F7892C-85A7-44D1-B823-7DCA5933B484}">
      <dgm:prSet/>
      <dgm:spPr/>
      <dgm:t>
        <a:bodyPr/>
        <a:lstStyle/>
        <a:p>
          <a:endParaRPr lang="en-US"/>
        </a:p>
      </dgm:t>
    </dgm:pt>
    <dgm:pt modelId="{0C021377-538C-471D-8759-1C761386D039}">
      <dgm:prSet custT="1"/>
      <dgm:spPr/>
      <dgm:t>
        <a:bodyPr/>
        <a:lstStyle/>
        <a:p>
          <a:r>
            <a:rPr lang="en-US" sz="2000" dirty="0">
              <a:solidFill>
                <a:schemeClr val="tx1"/>
              </a:solidFill>
            </a:rPr>
            <a:t>Use white gloves during installation of fixtures with specular surfaces &amp; when changing lamps (can’t remove fingerprints)</a:t>
          </a:r>
        </a:p>
      </dgm:t>
    </dgm:pt>
    <dgm:pt modelId="{178F803E-4C43-452F-A51D-C51546074293}" type="parTrans" cxnId="{A718113F-D598-4B22-B40C-0BDD81162BBD}">
      <dgm:prSet/>
      <dgm:spPr/>
      <dgm:t>
        <a:bodyPr/>
        <a:lstStyle/>
        <a:p>
          <a:endParaRPr lang="en-US"/>
        </a:p>
      </dgm:t>
    </dgm:pt>
    <dgm:pt modelId="{0E7DE8D0-DFFB-4718-9377-7856F0E1F08A}" type="sibTrans" cxnId="{A718113F-D598-4B22-B40C-0BDD81162BBD}">
      <dgm:prSet/>
      <dgm:spPr/>
      <dgm:t>
        <a:bodyPr/>
        <a:lstStyle/>
        <a:p>
          <a:endParaRPr lang="en-US"/>
        </a:p>
      </dgm:t>
    </dgm:pt>
    <dgm:pt modelId="{5780DBC8-C73D-4476-A087-5B7028DE35C5}" type="pres">
      <dgm:prSet presAssocID="{88C2851C-39E1-4AB5-ABD0-D596FADEE22C}" presName="linear" presStyleCnt="0">
        <dgm:presLayoutVars>
          <dgm:animLvl val="lvl"/>
          <dgm:resizeHandles val="exact"/>
        </dgm:presLayoutVars>
      </dgm:prSet>
      <dgm:spPr/>
    </dgm:pt>
    <dgm:pt modelId="{E610162A-5528-4BD3-8AF0-D7B37330ED66}" type="pres">
      <dgm:prSet presAssocID="{AD8C4AF0-C68A-42A0-A45F-26C7DF7A3EF4}" presName="parentText" presStyleLbl="node1" presStyleIdx="0" presStyleCnt="6" custScaleY="65956">
        <dgm:presLayoutVars>
          <dgm:chMax val="0"/>
          <dgm:bulletEnabled val="1"/>
        </dgm:presLayoutVars>
      </dgm:prSet>
      <dgm:spPr/>
    </dgm:pt>
    <dgm:pt modelId="{18C8A126-05ED-4B5B-9F82-6CACF5E1DEDB}" type="pres">
      <dgm:prSet presAssocID="{1F3C8A77-3335-411F-B398-E2B17C3AAD0F}" presName="spacer" presStyleCnt="0"/>
      <dgm:spPr/>
    </dgm:pt>
    <dgm:pt modelId="{82059F5C-71EE-49E3-BE1D-51D979CD7B7C}" type="pres">
      <dgm:prSet presAssocID="{9D6B1539-3172-4B9A-8E6A-D09A631D8865}" presName="parentText" presStyleLbl="node1" presStyleIdx="1" presStyleCnt="6" custScaleY="62697">
        <dgm:presLayoutVars>
          <dgm:chMax val="0"/>
          <dgm:bulletEnabled val="1"/>
        </dgm:presLayoutVars>
      </dgm:prSet>
      <dgm:spPr/>
    </dgm:pt>
    <dgm:pt modelId="{F7E05305-D49C-41A1-B108-1B6085E07323}" type="pres">
      <dgm:prSet presAssocID="{49CCCE9A-C5E5-445E-8D36-5767952540D9}" presName="spacer" presStyleCnt="0"/>
      <dgm:spPr/>
    </dgm:pt>
    <dgm:pt modelId="{0E4E22A4-29E7-4050-BA3B-EE5733A5844A}" type="pres">
      <dgm:prSet presAssocID="{5DA50158-0C7B-453F-A96A-51737C954157}" presName="parentText" presStyleLbl="node1" presStyleIdx="2" presStyleCnt="6" custScaleY="58710">
        <dgm:presLayoutVars>
          <dgm:chMax val="0"/>
          <dgm:bulletEnabled val="1"/>
        </dgm:presLayoutVars>
      </dgm:prSet>
      <dgm:spPr/>
    </dgm:pt>
    <dgm:pt modelId="{5B67199A-F7E1-4590-899E-6E10838632FB}" type="pres">
      <dgm:prSet presAssocID="{B2D29BBC-D06B-4DC6-A108-45E836152C2D}" presName="spacer" presStyleCnt="0"/>
      <dgm:spPr/>
    </dgm:pt>
    <dgm:pt modelId="{F9DC1C9E-DD37-4560-9BFC-13ED2236597D}" type="pres">
      <dgm:prSet presAssocID="{14A39ED6-E998-453F-B886-E403E8553162}" presName="parentText" presStyleLbl="node1" presStyleIdx="3" presStyleCnt="6" custScaleY="47110">
        <dgm:presLayoutVars>
          <dgm:chMax val="0"/>
          <dgm:bulletEnabled val="1"/>
        </dgm:presLayoutVars>
      </dgm:prSet>
      <dgm:spPr/>
    </dgm:pt>
    <dgm:pt modelId="{D65224AA-3AB6-4ED3-A105-10151E294C78}" type="pres">
      <dgm:prSet presAssocID="{E53A36A2-380F-4CC4-9A5F-5DD309C64BFE}" presName="spacer" presStyleCnt="0"/>
      <dgm:spPr/>
    </dgm:pt>
    <dgm:pt modelId="{CC095959-701F-4D0C-863C-34C527FD454D}" type="pres">
      <dgm:prSet presAssocID="{F09278A0-D68D-4E5D-BD3F-2936034D4F67}" presName="parentText" presStyleLbl="node1" presStyleIdx="4" presStyleCnt="6" custScaleY="43677">
        <dgm:presLayoutVars>
          <dgm:chMax val="0"/>
          <dgm:bulletEnabled val="1"/>
        </dgm:presLayoutVars>
      </dgm:prSet>
      <dgm:spPr/>
    </dgm:pt>
    <dgm:pt modelId="{2984FDB2-BF8F-4B14-B245-82488CC60287}" type="pres">
      <dgm:prSet presAssocID="{12D52EBE-11C5-469E-9917-69A3F9264798}" presName="spacer" presStyleCnt="0"/>
      <dgm:spPr/>
    </dgm:pt>
    <dgm:pt modelId="{C6EDA679-B2E3-4CD3-A72F-F506C3D56A92}" type="pres">
      <dgm:prSet presAssocID="{0C021377-538C-471D-8759-1C761386D039}" presName="parentText" presStyleLbl="node1" presStyleIdx="5" presStyleCnt="6" custScaleY="73402">
        <dgm:presLayoutVars>
          <dgm:chMax val="0"/>
          <dgm:bulletEnabled val="1"/>
        </dgm:presLayoutVars>
      </dgm:prSet>
      <dgm:spPr/>
    </dgm:pt>
  </dgm:ptLst>
  <dgm:cxnLst>
    <dgm:cxn modelId="{35F7892C-85A7-44D1-B823-7DCA5933B484}" srcId="{88C2851C-39E1-4AB5-ABD0-D596FADEE22C}" destId="{F09278A0-D68D-4E5D-BD3F-2936034D4F67}" srcOrd="4" destOrd="0" parTransId="{CBEDC61D-2A86-42A7-A2C3-9A623113D0E4}" sibTransId="{12D52EBE-11C5-469E-9917-69A3F9264798}"/>
    <dgm:cxn modelId="{A13E1530-AE90-46B7-AEE6-D75E11D8CB54}" type="presOf" srcId="{14A39ED6-E998-453F-B886-E403E8553162}" destId="{F9DC1C9E-DD37-4560-9BFC-13ED2236597D}" srcOrd="0" destOrd="0" presId="urn:microsoft.com/office/officeart/2005/8/layout/vList2"/>
    <dgm:cxn modelId="{A718113F-D598-4B22-B40C-0BDD81162BBD}" srcId="{88C2851C-39E1-4AB5-ABD0-D596FADEE22C}" destId="{0C021377-538C-471D-8759-1C761386D039}" srcOrd="5" destOrd="0" parTransId="{178F803E-4C43-452F-A51D-C51546074293}" sibTransId="{0E7DE8D0-DFFB-4718-9377-7856F0E1F08A}"/>
    <dgm:cxn modelId="{80D0FC5B-EDC5-464D-BB5F-31E6FD2C5148}" type="presOf" srcId="{88C2851C-39E1-4AB5-ABD0-D596FADEE22C}" destId="{5780DBC8-C73D-4476-A087-5B7028DE35C5}" srcOrd="0" destOrd="0" presId="urn:microsoft.com/office/officeart/2005/8/layout/vList2"/>
    <dgm:cxn modelId="{062C8F46-D039-49F7-9F82-F667E022CB2A}" type="presOf" srcId="{5DA50158-0C7B-453F-A96A-51737C954157}" destId="{0E4E22A4-29E7-4050-BA3B-EE5733A5844A}" srcOrd="0" destOrd="0" presId="urn:microsoft.com/office/officeart/2005/8/layout/vList2"/>
    <dgm:cxn modelId="{6F74DE6B-ED83-4EB5-8A1C-63EC4055CF6E}" srcId="{88C2851C-39E1-4AB5-ABD0-D596FADEE22C}" destId="{5DA50158-0C7B-453F-A96A-51737C954157}" srcOrd="2" destOrd="0" parTransId="{C1CA42CF-5699-4DDE-8158-DE3C4594BBE8}" sibTransId="{B2D29BBC-D06B-4DC6-A108-45E836152C2D}"/>
    <dgm:cxn modelId="{293C2472-6ED9-4B8B-AD41-C3A58EB028B7}" srcId="{88C2851C-39E1-4AB5-ABD0-D596FADEE22C}" destId="{9D6B1539-3172-4B9A-8E6A-D09A631D8865}" srcOrd="1" destOrd="0" parTransId="{405A31D7-C4D1-4614-876A-AD337CBE10E9}" sibTransId="{49CCCE9A-C5E5-445E-8D36-5767952540D9}"/>
    <dgm:cxn modelId="{FC1E9287-91D3-4545-95D5-FB20104AC7A8}" type="presOf" srcId="{F09278A0-D68D-4E5D-BD3F-2936034D4F67}" destId="{CC095959-701F-4D0C-863C-34C527FD454D}" srcOrd="0" destOrd="0" presId="urn:microsoft.com/office/officeart/2005/8/layout/vList2"/>
    <dgm:cxn modelId="{05FB25C0-C4B9-41CC-A2B5-1BE8B4D111C2}" type="presOf" srcId="{0C021377-538C-471D-8759-1C761386D039}" destId="{C6EDA679-B2E3-4CD3-A72F-F506C3D56A92}" srcOrd="0" destOrd="0" presId="urn:microsoft.com/office/officeart/2005/8/layout/vList2"/>
    <dgm:cxn modelId="{9A43A1C2-0E97-4533-A005-1EA2406A1EBB}" srcId="{88C2851C-39E1-4AB5-ABD0-D596FADEE22C}" destId="{AD8C4AF0-C68A-42A0-A45F-26C7DF7A3EF4}" srcOrd="0" destOrd="0" parTransId="{61D23515-7837-473A-900F-130B95212F00}" sibTransId="{1F3C8A77-3335-411F-B398-E2B17C3AAD0F}"/>
    <dgm:cxn modelId="{D06D11EA-B0EF-4998-8798-B4B239CBB4CE}" type="presOf" srcId="{AD8C4AF0-C68A-42A0-A45F-26C7DF7A3EF4}" destId="{E610162A-5528-4BD3-8AF0-D7B37330ED66}" srcOrd="0" destOrd="0" presId="urn:microsoft.com/office/officeart/2005/8/layout/vList2"/>
    <dgm:cxn modelId="{6F0E9AEA-6C6A-46B9-B45A-6D0AE0BE84B4}" type="presOf" srcId="{9D6B1539-3172-4B9A-8E6A-D09A631D8865}" destId="{82059F5C-71EE-49E3-BE1D-51D979CD7B7C}" srcOrd="0" destOrd="0" presId="urn:microsoft.com/office/officeart/2005/8/layout/vList2"/>
    <dgm:cxn modelId="{C4DBB1F5-0A94-415F-A21A-D1AD78A8C79B}" srcId="{88C2851C-39E1-4AB5-ABD0-D596FADEE22C}" destId="{14A39ED6-E998-453F-B886-E403E8553162}" srcOrd="3" destOrd="0" parTransId="{A0A3440C-7CE1-4F93-8DB7-81C46EC2041C}" sibTransId="{E53A36A2-380F-4CC4-9A5F-5DD309C64BFE}"/>
    <dgm:cxn modelId="{2EDBB899-AB84-4085-8B48-9DEEDD338DC5}" type="presParOf" srcId="{5780DBC8-C73D-4476-A087-5B7028DE35C5}" destId="{E610162A-5528-4BD3-8AF0-D7B37330ED66}" srcOrd="0" destOrd="0" presId="urn:microsoft.com/office/officeart/2005/8/layout/vList2"/>
    <dgm:cxn modelId="{F56E2126-3F98-45B9-BCC5-7A7A0D283DFF}" type="presParOf" srcId="{5780DBC8-C73D-4476-A087-5B7028DE35C5}" destId="{18C8A126-05ED-4B5B-9F82-6CACF5E1DEDB}" srcOrd="1" destOrd="0" presId="urn:microsoft.com/office/officeart/2005/8/layout/vList2"/>
    <dgm:cxn modelId="{E0495297-3354-44F7-9EAB-46EDEB602DBE}" type="presParOf" srcId="{5780DBC8-C73D-4476-A087-5B7028DE35C5}" destId="{82059F5C-71EE-49E3-BE1D-51D979CD7B7C}" srcOrd="2" destOrd="0" presId="urn:microsoft.com/office/officeart/2005/8/layout/vList2"/>
    <dgm:cxn modelId="{7CD239F4-C7C2-4ADD-AD04-B00A1B82C37E}" type="presParOf" srcId="{5780DBC8-C73D-4476-A087-5B7028DE35C5}" destId="{F7E05305-D49C-41A1-B108-1B6085E07323}" srcOrd="3" destOrd="0" presId="urn:microsoft.com/office/officeart/2005/8/layout/vList2"/>
    <dgm:cxn modelId="{E52F237F-1F47-4053-9099-D2F5F408A415}" type="presParOf" srcId="{5780DBC8-C73D-4476-A087-5B7028DE35C5}" destId="{0E4E22A4-29E7-4050-BA3B-EE5733A5844A}" srcOrd="4" destOrd="0" presId="urn:microsoft.com/office/officeart/2005/8/layout/vList2"/>
    <dgm:cxn modelId="{DFC81814-834F-43BC-99E9-B6AAF06260DB}" type="presParOf" srcId="{5780DBC8-C73D-4476-A087-5B7028DE35C5}" destId="{5B67199A-F7E1-4590-899E-6E10838632FB}" srcOrd="5" destOrd="0" presId="urn:microsoft.com/office/officeart/2005/8/layout/vList2"/>
    <dgm:cxn modelId="{49A42D15-63F3-4CFA-BC51-ABF32655506C}" type="presParOf" srcId="{5780DBC8-C73D-4476-A087-5B7028DE35C5}" destId="{F9DC1C9E-DD37-4560-9BFC-13ED2236597D}" srcOrd="6" destOrd="0" presId="urn:microsoft.com/office/officeart/2005/8/layout/vList2"/>
    <dgm:cxn modelId="{D7C2ADE6-CF1F-4D5D-AD11-4078E3D0616B}" type="presParOf" srcId="{5780DBC8-C73D-4476-A087-5B7028DE35C5}" destId="{D65224AA-3AB6-4ED3-A105-10151E294C78}" srcOrd="7" destOrd="0" presId="urn:microsoft.com/office/officeart/2005/8/layout/vList2"/>
    <dgm:cxn modelId="{1276C098-4124-4D89-BC66-63B12CC1C225}" type="presParOf" srcId="{5780DBC8-C73D-4476-A087-5B7028DE35C5}" destId="{CC095959-701F-4D0C-863C-34C527FD454D}" srcOrd="8" destOrd="0" presId="urn:microsoft.com/office/officeart/2005/8/layout/vList2"/>
    <dgm:cxn modelId="{CECA9339-6185-4912-A070-8A8CAFC3BF56}" type="presParOf" srcId="{5780DBC8-C73D-4476-A087-5B7028DE35C5}" destId="{2984FDB2-BF8F-4B14-B245-82488CC60287}" srcOrd="9" destOrd="0" presId="urn:microsoft.com/office/officeart/2005/8/layout/vList2"/>
    <dgm:cxn modelId="{A0CEB64C-7A87-4CAC-BA90-A66FB941E985}" type="presParOf" srcId="{5780DBC8-C73D-4476-A087-5B7028DE35C5}" destId="{C6EDA679-B2E3-4CD3-A72F-F506C3D56A9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7E5941C-CA89-448A-9A14-995EFE5A09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B92680-8CDA-49FF-9C2D-6BAD930F1FD6}">
      <dgm:prSet/>
      <dgm:spPr/>
      <dgm:t>
        <a:bodyPr/>
        <a:lstStyle/>
        <a:p>
          <a:r>
            <a:rPr lang="en-US" dirty="0">
              <a:solidFill>
                <a:schemeClr val="tx1"/>
              </a:solidFill>
            </a:rPr>
            <a:t>Check that time clocks and lighting</a:t>
          </a:r>
          <a:br>
            <a:rPr lang="en-US" dirty="0">
              <a:solidFill>
                <a:schemeClr val="tx1"/>
              </a:solidFill>
            </a:rPr>
          </a:br>
          <a:r>
            <a:rPr lang="en-US" dirty="0">
              <a:solidFill>
                <a:schemeClr val="tx1"/>
              </a:solidFill>
            </a:rPr>
            <a:t>control panels are set to correct time</a:t>
          </a:r>
        </a:p>
      </dgm:t>
    </dgm:pt>
    <dgm:pt modelId="{18294BE8-6569-4621-9432-0E04CFFEE675}" type="parTrans" cxnId="{3307A89D-BE7F-49F4-A8C4-87857A99F2EB}">
      <dgm:prSet/>
      <dgm:spPr/>
      <dgm:t>
        <a:bodyPr/>
        <a:lstStyle/>
        <a:p>
          <a:endParaRPr lang="en-US"/>
        </a:p>
      </dgm:t>
    </dgm:pt>
    <dgm:pt modelId="{0C6914CA-B444-4574-9625-600D3E8F3A97}" type="sibTrans" cxnId="{3307A89D-BE7F-49F4-A8C4-87857A99F2EB}">
      <dgm:prSet/>
      <dgm:spPr/>
      <dgm:t>
        <a:bodyPr/>
        <a:lstStyle/>
        <a:p>
          <a:endParaRPr lang="en-US"/>
        </a:p>
      </dgm:t>
    </dgm:pt>
    <dgm:pt modelId="{751F57D6-5FEB-40FC-AD6F-861AFA7DC448}">
      <dgm:prSet/>
      <dgm:spPr/>
      <dgm:t>
        <a:bodyPr/>
        <a:lstStyle/>
        <a:p>
          <a:r>
            <a:rPr lang="en-US" dirty="0">
              <a:solidFill>
                <a:schemeClr val="tx1"/>
              </a:solidFill>
            </a:rPr>
            <a:t>Occupancy Sensors:</a:t>
          </a:r>
        </a:p>
      </dgm:t>
    </dgm:pt>
    <dgm:pt modelId="{F13ED302-4DCD-406D-9389-E4BC843A5FB0}" type="parTrans" cxnId="{E99E601F-4FAA-41D3-90CC-4D3817872FBD}">
      <dgm:prSet/>
      <dgm:spPr/>
      <dgm:t>
        <a:bodyPr/>
        <a:lstStyle/>
        <a:p>
          <a:endParaRPr lang="en-US"/>
        </a:p>
      </dgm:t>
    </dgm:pt>
    <dgm:pt modelId="{2AFE46DB-3E9E-420C-9E37-7A40928C0918}" type="sibTrans" cxnId="{E99E601F-4FAA-41D3-90CC-4D3817872FBD}">
      <dgm:prSet/>
      <dgm:spPr/>
      <dgm:t>
        <a:bodyPr/>
        <a:lstStyle/>
        <a:p>
          <a:endParaRPr lang="en-US"/>
        </a:p>
      </dgm:t>
    </dgm:pt>
    <dgm:pt modelId="{C9A8F62A-5CB5-49CC-81C3-48A3DB4DF4AB}">
      <dgm:prSet/>
      <dgm:spPr/>
      <dgm:t>
        <a:bodyPr/>
        <a:lstStyle/>
        <a:p>
          <a:r>
            <a:rPr lang="en-US" dirty="0">
              <a:solidFill>
                <a:schemeClr val="tx1"/>
              </a:solidFill>
            </a:rPr>
            <a:t>1. Adjust sensitivity as required to prevent air movement from being detected</a:t>
          </a:r>
        </a:p>
      </dgm:t>
    </dgm:pt>
    <dgm:pt modelId="{26808348-37FA-4ADE-A982-DE9580F5CE76}" type="parTrans" cxnId="{1EB9AA2C-AF47-4A1B-9948-D05D87C517A8}">
      <dgm:prSet/>
      <dgm:spPr/>
      <dgm:t>
        <a:bodyPr/>
        <a:lstStyle/>
        <a:p>
          <a:endParaRPr lang="en-US"/>
        </a:p>
      </dgm:t>
    </dgm:pt>
    <dgm:pt modelId="{BE5FF629-A9A4-45E1-8C07-79BFF8F75697}" type="sibTrans" cxnId="{1EB9AA2C-AF47-4A1B-9948-D05D87C517A8}">
      <dgm:prSet/>
      <dgm:spPr/>
      <dgm:t>
        <a:bodyPr/>
        <a:lstStyle/>
        <a:p>
          <a:endParaRPr lang="en-US"/>
        </a:p>
      </dgm:t>
    </dgm:pt>
    <dgm:pt modelId="{750DCC87-FF5C-4516-9A37-8313171E452B}">
      <dgm:prSet/>
      <dgm:spPr/>
      <dgm:t>
        <a:bodyPr/>
        <a:lstStyle/>
        <a:p>
          <a:r>
            <a:rPr lang="en-US" dirty="0">
              <a:solidFill>
                <a:schemeClr val="tx1"/>
              </a:solidFill>
            </a:rPr>
            <a:t>2. Adjust delay to minimize lamp replacement and energy use:</a:t>
          </a:r>
        </a:p>
      </dgm:t>
    </dgm:pt>
    <dgm:pt modelId="{D6AECB17-8AF8-4DB8-B274-FF9E8E940AB6}" type="parTrans" cxnId="{83BFBD4E-230E-4C15-ADAE-C8F79E3E38FF}">
      <dgm:prSet/>
      <dgm:spPr/>
      <dgm:t>
        <a:bodyPr/>
        <a:lstStyle/>
        <a:p>
          <a:endParaRPr lang="en-US"/>
        </a:p>
      </dgm:t>
    </dgm:pt>
    <dgm:pt modelId="{07B4DB28-D471-4A1E-8E62-61EF1BF5B8F8}" type="sibTrans" cxnId="{83BFBD4E-230E-4C15-ADAE-C8F79E3E38FF}">
      <dgm:prSet/>
      <dgm:spPr/>
      <dgm:t>
        <a:bodyPr/>
        <a:lstStyle/>
        <a:p>
          <a:endParaRPr lang="en-US"/>
        </a:p>
      </dgm:t>
    </dgm:pt>
    <dgm:pt modelId="{41DBAAB6-3A6D-462B-8CB0-D3FD3ED53954}" type="pres">
      <dgm:prSet presAssocID="{E7E5941C-CA89-448A-9A14-995EFE5A09FE}" presName="linear" presStyleCnt="0">
        <dgm:presLayoutVars>
          <dgm:animLvl val="lvl"/>
          <dgm:resizeHandles val="exact"/>
        </dgm:presLayoutVars>
      </dgm:prSet>
      <dgm:spPr/>
    </dgm:pt>
    <dgm:pt modelId="{99489421-8285-4CBC-AB03-571275C70EAD}" type="pres">
      <dgm:prSet presAssocID="{7EB92680-8CDA-49FF-9C2D-6BAD930F1FD6}" presName="parentText" presStyleLbl="node1" presStyleIdx="0" presStyleCnt="2" custScaleY="57594">
        <dgm:presLayoutVars>
          <dgm:chMax val="0"/>
          <dgm:bulletEnabled val="1"/>
        </dgm:presLayoutVars>
      </dgm:prSet>
      <dgm:spPr/>
    </dgm:pt>
    <dgm:pt modelId="{28DE964F-BF0B-45B9-A318-91A106D4FB4D}" type="pres">
      <dgm:prSet presAssocID="{0C6914CA-B444-4574-9625-600D3E8F3A97}" presName="spacer" presStyleCnt="0"/>
      <dgm:spPr/>
    </dgm:pt>
    <dgm:pt modelId="{57590FDE-19B8-425D-8207-325631C7302B}" type="pres">
      <dgm:prSet presAssocID="{751F57D6-5FEB-40FC-AD6F-861AFA7DC448}" presName="parentText" presStyleLbl="node1" presStyleIdx="1" presStyleCnt="2" custScaleY="33356">
        <dgm:presLayoutVars>
          <dgm:chMax val="0"/>
          <dgm:bulletEnabled val="1"/>
        </dgm:presLayoutVars>
      </dgm:prSet>
      <dgm:spPr/>
    </dgm:pt>
    <dgm:pt modelId="{3FC06799-BE16-4896-81F5-A8C235A7B87D}" type="pres">
      <dgm:prSet presAssocID="{751F57D6-5FEB-40FC-AD6F-861AFA7DC448}" presName="childText" presStyleLbl="revTx" presStyleIdx="0" presStyleCnt="1">
        <dgm:presLayoutVars>
          <dgm:bulletEnabled val="1"/>
        </dgm:presLayoutVars>
      </dgm:prSet>
      <dgm:spPr/>
    </dgm:pt>
  </dgm:ptLst>
  <dgm:cxnLst>
    <dgm:cxn modelId="{99E80E0E-E106-44E1-ACD9-4CB464BC27FD}" type="presOf" srcId="{751F57D6-5FEB-40FC-AD6F-861AFA7DC448}" destId="{57590FDE-19B8-425D-8207-325631C7302B}" srcOrd="0" destOrd="0" presId="urn:microsoft.com/office/officeart/2005/8/layout/vList2"/>
    <dgm:cxn modelId="{E99E601F-4FAA-41D3-90CC-4D3817872FBD}" srcId="{E7E5941C-CA89-448A-9A14-995EFE5A09FE}" destId="{751F57D6-5FEB-40FC-AD6F-861AFA7DC448}" srcOrd="1" destOrd="0" parTransId="{F13ED302-4DCD-406D-9389-E4BC843A5FB0}" sibTransId="{2AFE46DB-3E9E-420C-9E37-7A40928C0918}"/>
    <dgm:cxn modelId="{1EB9AA2C-AF47-4A1B-9948-D05D87C517A8}" srcId="{751F57D6-5FEB-40FC-AD6F-861AFA7DC448}" destId="{C9A8F62A-5CB5-49CC-81C3-48A3DB4DF4AB}" srcOrd="0" destOrd="0" parTransId="{26808348-37FA-4ADE-A982-DE9580F5CE76}" sibTransId="{BE5FF629-A9A4-45E1-8C07-79BFF8F75697}"/>
    <dgm:cxn modelId="{82E06062-15B1-4EE3-921A-718A7DE950A6}" type="presOf" srcId="{E7E5941C-CA89-448A-9A14-995EFE5A09FE}" destId="{41DBAAB6-3A6D-462B-8CB0-D3FD3ED53954}" srcOrd="0" destOrd="0" presId="urn:microsoft.com/office/officeart/2005/8/layout/vList2"/>
    <dgm:cxn modelId="{83BFBD4E-230E-4C15-ADAE-C8F79E3E38FF}" srcId="{751F57D6-5FEB-40FC-AD6F-861AFA7DC448}" destId="{750DCC87-FF5C-4516-9A37-8313171E452B}" srcOrd="1" destOrd="0" parTransId="{D6AECB17-8AF8-4DB8-B274-FF9E8E940AB6}" sibTransId="{07B4DB28-D471-4A1E-8E62-61EF1BF5B8F8}"/>
    <dgm:cxn modelId="{3307A89D-BE7F-49F4-A8C4-87857A99F2EB}" srcId="{E7E5941C-CA89-448A-9A14-995EFE5A09FE}" destId="{7EB92680-8CDA-49FF-9C2D-6BAD930F1FD6}" srcOrd="0" destOrd="0" parTransId="{18294BE8-6569-4621-9432-0E04CFFEE675}" sibTransId="{0C6914CA-B444-4574-9625-600D3E8F3A97}"/>
    <dgm:cxn modelId="{2D8F6F9F-4DD8-4A50-B164-0733FEB40A15}" type="presOf" srcId="{7EB92680-8CDA-49FF-9C2D-6BAD930F1FD6}" destId="{99489421-8285-4CBC-AB03-571275C70EAD}" srcOrd="0" destOrd="0" presId="urn:microsoft.com/office/officeart/2005/8/layout/vList2"/>
    <dgm:cxn modelId="{C5669EF5-A83E-426D-9725-9C075A33BF57}" type="presOf" srcId="{750DCC87-FF5C-4516-9A37-8313171E452B}" destId="{3FC06799-BE16-4896-81F5-A8C235A7B87D}" srcOrd="0" destOrd="1" presId="urn:microsoft.com/office/officeart/2005/8/layout/vList2"/>
    <dgm:cxn modelId="{21E475FA-D463-4192-BAD3-6353D630CEE0}" type="presOf" srcId="{C9A8F62A-5CB5-49CC-81C3-48A3DB4DF4AB}" destId="{3FC06799-BE16-4896-81F5-A8C235A7B87D}" srcOrd="0" destOrd="0" presId="urn:microsoft.com/office/officeart/2005/8/layout/vList2"/>
    <dgm:cxn modelId="{88D51AFC-289D-4144-AFAA-B87CE052CD25}" type="presParOf" srcId="{41DBAAB6-3A6D-462B-8CB0-D3FD3ED53954}" destId="{99489421-8285-4CBC-AB03-571275C70EAD}" srcOrd="0" destOrd="0" presId="urn:microsoft.com/office/officeart/2005/8/layout/vList2"/>
    <dgm:cxn modelId="{CB37541F-28C1-4CE7-BE06-9156E3531BC8}" type="presParOf" srcId="{41DBAAB6-3A6D-462B-8CB0-D3FD3ED53954}" destId="{28DE964F-BF0B-45B9-A318-91A106D4FB4D}" srcOrd="1" destOrd="0" presId="urn:microsoft.com/office/officeart/2005/8/layout/vList2"/>
    <dgm:cxn modelId="{0CF997F8-2301-4524-8A31-800F2AC25056}" type="presParOf" srcId="{41DBAAB6-3A6D-462B-8CB0-D3FD3ED53954}" destId="{57590FDE-19B8-425D-8207-325631C7302B}" srcOrd="2" destOrd="0" presId="urn:microsoft.com/office/officeart/2005/8/layout/vList2"/>
    <dgm:cxn modelId="{4606CD90-0BC8-45D0-853F-B0EF79A05527}" type="presParOf" srcId="{41DBAAB6-3A6D-462B-8CB0-D3FD3ED53954}" destId="{3FC06799-BE16-4896-81F5-A8C235A7B87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10946D-3612-4DDD-A164-A775BE9C18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0322F5-03A7-4F5F-85B1-406A6CED899F}">
      <dgm:prSet custT="1"/>
      <dgm:spPr/>
      <dgm:t>
        <a:bodyPr/>
        <a:lstStyle/>
        <a:p>
          <a:r>
            <a:rPr lang="en-US" sz="2400" b="1" dirty="0">
              <a:solidFill>
                <a:schemeClr val="tx1"/>
              </a:solidFill>
            </a:rPr>
            <a:t>Maintain recommended light levels and correct when too high or too low:</a:t>
          </a:r>
          <a:endParaRPr lang="en-US" sz="2400" dirty="0">
            <a:solidFill>
              <a:schemeClr val="tx1"/>
            </a:solidFill>
          </a:endParaRPr>
        </a:p>
      </dgm:t>
    </dgm:pt>
    <dgm:pt modelId="{3EB64143-12A6-44FD-A739-20A335F75607}" type="parTrans" cxnId="{1F441103-7267-4C82-9B06-58B6342EF084}">
      <dgm:prSet/>
      <dgm:spPr/>
      <dgm:t>
        <a:bodyPr/>
        <a:lstStyle/>
        <a:p>
          <a:endParaRPr lang="en-US"/>
        </a:p>
      </dgm:t>
    </dgm:pt>
    <dgm:pt modelId="{0FF98AA0-1B8D-4B60-9DAA-8F2B7EA16D94}" type="sibTrans" cxnId="{1F441103-7267-4C82-9B06-58B6342EF084}">
      <dgm:prSet/>
      <dgm:spPr/>
      <dgm:t>
        <a:bodyPr/>
        <a:lstStyle/>
        <a:p>
          <a:endParaRPr lang="en-US"/>
        </a:p>
      </dgm:t>
    </dgm:pt>
    <dgm:pt modelId="{AD76F3FA-FCAE-4F5E-947A-D06A48B83DF2}">
      <dgm:prSet custT="1"/>
      <dgm:spPr/>
      <dgm:t>
        <a:bodyPr/>
        <a:lstStyle/>
        <a:p>
          <a:pPr>
            <a:buFontTx/>
            <a:buNone/>
          </a:pPr>
          <a:r>
            <a:rPr lang="en-US" sz="2400" i="1" dirty="0">
              <a:solidFill>
                <a:schemeClr val="tx1"/>
              </a:solidFill>
            </a:rPr>
            <a:t>Provide the amount of light needed for the task.</a:t>
          </a:r>
          <a:endParaRPr lang="en-US" sz="2400" dirty="0">
            <a:solidFill>
              <a:schemeClr val="tx1"/>
            </a:solidFill>
          </a:endParaRPr>
        </a:p>
      </dgm:t>
    </dgm:pt>
    <dgm:pt modelId="{A14A9CA8-5D10-4B04-85BE-F0B788573375}" type="parTrans" cxnId="{DAE645D1-D5B8-48B2-9AD0-E5A48BCB031D}">
      <dgm:prSet/>
      <dgm:spPr/>
      <dgm:t>
        <a:bodyPr/>
        <a:lstStyle/>
        <a:p>
          <a:endParaRPr lang="en-US"/>
        </a:p>
      </dgm:t>
    </dgm:pt>
    <dgm:pt modelId="{391229EB-E4A5-4E1D-8E51-A8A6742CD9AD}" type="sibTrans" cxnId="{DAE645D1-D5B8-48B2-9AD0-E5A48BCB031D}">
      <dgm:prSet/>
      <dgm:spPr/>
      <dgm:t>
        <a:bodyPr/>
        <a:lstStyle/>
        <a:p>
          <a:endParaRPr lang="en-US"/>
        </a:p>
      </dgm:t>
    </dgm:pt>
    <dgm:pt modelId="{EC3CE097-25AA-495F-949D-01719CC859B2}">
      <dgm:prSet custT="1"/>
      <dgm:spPr/>
      <dgm:t>
        <a:bodyPr/>
        <a:lstStyle/>
        <a:p>
          <a:r>
            <a:rPr lang="en-US" sz="2400" b="1" dirty="0">
              <a:solidFill>
                <a:schemeClr val="tx1"/>
              </a:solidFill>
            </a:rPr>
            <a:t>Select efficient lighting products</a:t>
          </a:r>
          <a:r>
            <a:rPr lang="en-US" sz="2400" dirty="0">
              <a:solidFill>
                <a:schemeClr val="tx1"/>
              </a:solidFill>
            </a:rPr>
            <a:t>:</a:t>
          </a:r>
        </a:p>
      </dgm:t>
    </dgm:pt>
    <dgm:pt modelId="{C184D269-C3F9-4CB1-8815-5B361634D428}" type="parTrans" cxnId="{307DD6CC-1569-41E5-86E3-F13C9CB5B688}">
      <dgm:prSet/>
      <dgm:spPr/>
      <dgm:t>
        <a:bodyPr/>
        <a:lstStyle/>
        <a:p>
          <a:endParaRPr lang="en-US"/>
        </a:p>
      </dgm:t>
    </dgm:pt>
    <dgm:pt modelId="{4AB79C9E-9B8E-45B3-B56E-52DA26AE9BB2}" type="sibTrans" cxnId="{307DD6CC-1569-41E5-86E3-F13C9CB5B688}">
      <dgm:prSet/>
      <dgm:spPr/>
      <dgm:t>
        <a:bodyPr/>
        <a:lstStyle/>
        <a:p>
          <a:endParaRPr lang="en-US"/>
        </a:p>
      </dgm:t>
    </dgm:pt>
    <dgm:pt modelId="{53F4EC9C-9266-46C5-B0EF-17EFF05451AD}">
      <dgm:prSet custT="1"/>
      <dgm:spPr/>
      <dgm:t>
        <a:bodyPr/>
        <a:lstStyle/>
        <a:p>
          <a:pPr>
            <a:buFontTx/>
            <a:buNone/>
          </a:pPr>
          <a:r>
            <a:rPr lang="en-US" sz="2400" i="1" dirty="0">
              <a:solidFill>
                <a:schemeClr val="tx1"/>
              </a:solidFill>
            </a:rPr>
            <a:t>Meet lighting efficiency and maintenance goals.</a:t>
          </a:r>
          <a:endParaRPr lang="en-US" sz="2400" dirty="0">
            <a:solidFill>
              <a:schemeClr val="tx1"/>
            </a:solidFill>
          </a:endParaRPr>
        </a:p>
      </dgm:t>
    </dgm:pt>
    <dgm:pt modelId="{6A47B179-B4C4-4C6F-BE34-5E49FC23ABCC}" type="parTrans" cxnId="{A5BB0364-8BA1-477E-804F-6489A3B478B7}">
      <dgm:prSet/>
      <dgm:spPr/>
      <dgm:t>
        <a:bodyPr/>
        <a:lstStyle/>
        <a:p>
          <a:endParaRPr lang="en-US"/>
        </a:p>
      </dgm:t>
    </dgm:pt>
    <dgm:pt modelId="{827049FA-711D-4702-9B2A-AA24BDEF201E}" type="sibTrans" cxnId="{A5BB0364-8BA1-477E-804F-6489A3B478B7}">
      <dgm:prSet/>
      <dgm:spPr/>
      <dgm:t>
        <a:bodyPr/>
        <a:lstStyle/>
        <a:p>
          <a:endParaRPr lang="en-US"/>
        </a:p>
      </dgm:t>
    </dgm:pt>
    <dgm:pt modelId="{66EBA62A-CA78-4059-9011-88C7D3454730}">
      <dgm:prSet custT="1"/>
      <dgm:spPr/>
      <dgm:t>
        <a:bodyPr/>
        <a:lstStyle/>
        <a:p>
          <a:r>
            <a:rPr lang="en-US" sz="2400" b="1" dirty="0">
              <a:solidFill>
                <a:schemeClr val="tx1"/>
              </a:solidFill>
            </a:rPr>
            <a:t>Control the operation of lighting systems</a:t>
          </a:r>
          <a:r>
            <a:rPr lang="en-US" sz="2400" dirty="0">
              <a:solidFill>
                <a:schemeClr val="tx1"/>
              </a:solidFill>
            </a:rPr>
            <a:t>:</a:t>
          </a:r>
        </a:p>
      </dgm:t>
    </dgm:pt>
    <dgm:pt modelId="{B5ADA92F-8149-4041-8203-6CDBE3C0C03C}" type="parTrans" cxnId="{D9A2ED4D-2783-410D-96A5-953F8888DAA8}">
      <dgm:prSet/>
      <dgm:spPr/>
      <dgm:t>
        <a:bodyPr/>
        <a:lstStyle/>
        <a:p>
          <a:endParaRPr lang="en-US"/>
        </a:p>
      </dgm:t>
    </dgm:pt>
    <dgm:pt modelId="{24950F9C-E574-4510-AF9E-33C2DC2A693A}" type="sibTrans" cxnId="{D9A2ED4D-2783-410D-96A5-953F8888DAA8}">
      <dgm:prSet/>
      <dgm:spPr/>
      <dgm:t>
        <a:bodyPr/>
        <a:lstStyle/>
        <a:p>
          <a:endParaRPr lang="en-US"/>
        </a:p>
      </dgm:t>
    </dgm:pt>
    <dgm:pt modelId="{CE6AD5E1-98CF-4678-A028-91938B85C39A}">
      <dgm:prSet custT="1"/>
      <dgm:spPr/>
      <dgm:t>
        <a:bodyPr/>
        <a:lstStyle/>
        <a:p>
          <a:pPr marL="91440" indent="0">
            <a:buFont typeface="Arial" panose="020B0604020202020204" pitchFamily="34" charset="0"/>
            <a:buChar char="•"/>
          </a:pPr>
          <a:r>
            <a:rPr lang="en-US" sz="2400" i="1" dirty="0">
              <a:solidFill>
                <a:schemeClr val="tx1"/>
              </a:solidFill>
            </a:rPr>
            <a:t>If not needed turn them off.</a:t>
          </a:r>
          <a:endParaRPr lang="en-US" sz="2400" dirty="0">
            <a:solidFill>
              <a:schemeClr val="tx1"/>
            </a:solidFill>
          </a:endParaRPr>
        </a:p>
      </dgm:t>
    </dgm:pt>
    <dgm:pt modelId="{C50297AD-5B7D-4BC8-9FA8-DA47919F8483}" type="parTrans" cxnId="{A7194478-4586-412B-9D75-B7CF257DA989}">
      <dgm:prSet/>
      <dgm:spPr/>
      <dgm:t>
        <a:bodyPr/>
        <a:lstStyle/>
        <a:p>
          <a:endParaRPr lang="en-US"/>
        </a:p>
      </dgm:t>
    </dgm:pt>
    <dgm:pt modelId="{CA72D963-42DD-4BF9-A063-BBA8218F3232}" type="sibTrans" cxnId="{A7194478-4586-412B-9D75-B7CF257DA989}">
      <dgm:prSet/>
      <dgm:spPr/>
      <dgm:t>
        <a:bodyPr/>
        <a:lstStyle/>
        <a:p>
          <a:endParaRPr lang="en-US"/>
        </a:p>
      </dgm:t>
    </dgm:pt>
    <dgm:pt modelId="{CADB21B5-474F-4AD5-85D0-2DA7998583E7}">
      <dgm:prSet custT="1"/>
      <dgm:spPr/>
      <dgm:t>
        <a:bodyPr/>
        <a:lstStyle/>
        <a:p>
          <a:pPr marL="91440" indent="0">
            <a:buFont typeface="Arial" panose="020B0604020202020204" pitchFamily="34" charset="0"/>
            <a:buChar char="•"/>
          </a:pPr>
          <a:r>
            <a:rPr lang="en-US" sz="2400" i="1" dirty="0">
              <a:solidFill>
                <a:schemeClr val="tx1"/>
              </a:solidFill>
            </a:rPr>
            <a:t>If not needed at full output turn them down (dimming).</a:t>
          </a:r>
          <a:endParaRPr lang="en-US" sz="2400" dirty="0">
            <a:solidFill>
              <a:schemeClr val="tx1"/>
            </a:solidFill>
          </a:endParaRPr>
        </a:p>
      </dgm:t>
    </dgm:pt>
    <dgm:pt modelId="{4AA88F1A-9029-4903-AB73-8FD7D3200F18}" type="parTrans" cxnId="{53EF18B6-EA4B-4382-96EE-209083F3275D}">
      <dgm:prSet/>
      <dgm:spPr/>
      <dgm:t>
        <a:bodyPr/>
        <a:lstStyle/>
        <a:p>
          <a:endParaRPr lang="en-US"/>
        </a:p>
      </dgm:t>
    </dgm:pt>
    <dgm:pt modelId="{CE323DC4-4C8E-4F51-8BBA-E12A97CD79E4}" type="sibTrans" cxnId="{53EF18B6-EA4B-4382-96EE-209083F3275D}">
      <dgm:prSet/>
      <dgm:spPr/>
      <dgm:t>
        <a:bodyPr/>
        <a:lstStyle/>
        <a:p>
          <a:endParaRPr lang="en-US"/>
        </a:p>
      </dgm:t>
    </dgm:pt>
    <dgm:pt modelId="{EA1DBB3D-D9DE-48DB-A914-D89AEF061FC0}" type="pres">
      <dgm:prSet presAssocID="{0710946D-3612-4DDD-A164-A775BE9C18A0}" presName="linear" presStyleCnt="0">
        <dgm:presLayoutVars>
          <dgm:animLvl val="lvl"/>
          <dgm:resizeHandles val="exact"/>
        </dgm:presLayoutVars>
      </dgm:prSet>
      <dgm:spPr/>
    </dgm:pt>
    <dgm:pt modelId="{D9C18A42-F076-426B-BFD1-B3A47EE10103}" type="pres">
      <dgm:prSet presAssocID="{670322F5-03A7-4F5F-85B1-406A6CED899F}" presName="parentText" presStyleLbl="node1" presStyleIdx="0" presStyleCnt="3" custScaleY="82951">
        <dgm:presLayoutVars>
          <dgm:chMax val="0"/>
          <dgm:bulletEnabled val="1"/>
        </dgm:presLayoutVars>
      </dgm:prSet>
      <dgm:spPr/>
    </dgm:pt>
    <dgm:pt modelId="{199E7087-4D22-4305-BC67-172896BBFE3D}" type="pres">
      <dgm:prSet presAssocID="{670322F5-03A7-4F5F-85B1-406A6CED899F}" presName="childText" presStyleLbl="revTx" presStyleIdx="0" presStyleCnt="3">
        <dgm:presLayoutVars>
          <dgm:bulletEnabled val="1"/>
        </dgm:presLayoutVars>
      </dgm:prSet>
      <dgm:spPr/>
    </dgm:pt>
    <dgm:pt modelId="{A265C809-8A08-46B1-9525-DC1958B3F93C}" type="pres">
      <dgm:prSet presAssocID="{EC3CE097-25AA-495F-949D-01719CC859B2}" presName="parentText" presStyleLbl="node1" presStyleIdx="1" presStyleCnt="3" custScaleY="49170">
        <dgm:presLayoutVars>
          <dgm:chMax val="0"/>
          <dgm:bulletEnabled val="1"/>
        </dgm:presLayoutVars>
      </dgm:prSet>
      <dgm:spPr/>
    </dgm:pt>
    <dgm:pt modelId="{CF2ABB02-9B8F-452D-8FC3-085AF4920ED6}" type="pres">
      <dgm:prSet presAssocID="{EC3CE097-25AA-495F-949D-01719CC859B2}" presName="childText" presStyleLbl="revTx" presStyleIdx="1" presStyleCnt="3">
        <dgm:presLayoutVars>
          <dgm:bulletEnabled val="1"/>
        </dgm:presLayoutVars>
      </dgm:prSet>
      <dgm:spPr/>
    </dgm:pt>
    <dgm:pt modelId="{2B6D1194-3B3A-4D01-9CAA-1DC0C5FF82E6}" type="pres">
      <dgm:prSet presAssocID="{66EBA62A-CA78-4059-9011-88C7D3454730}" presName="parentText" presStyleLbl="node1" presStyleIdx="2" presStyleCnt="3" custScaleY="39771">
        <dgm:presLayoutVars>
          <dgm:chMax val="0"/>
          <dgm:bulletEnabled val="1"/>
        </dgm:presLayoutVars>
      </dgm:prSet>
      <dgm:spPr/>
    </dgm:pt>
    <dgm:pt modelId="{5ED47931-5A9E-42CD-980B-5371550E5DAA}" type="pres">
      <dgm:prSet presAssocID="{66EBA62A-CA78-4059-9011-88C7D3454730}" presName="childText" presStyleLbl="revTx" presStyleIdx="2" presStyleCnt="3">
        <dgm:presLayoutVars>
          <dgm:bulletEnabled val="1"/>
        </dgm:presLayoutVars>
      </dgm:prSet>
      <dgm:spPr/>
    </dgm:pt>
  </dgm:ptLst>
  <dgm:cxnLst>
    <dgm:cxn modelId="{1F441103-7267-4C82-9B06-58B6342EF084}" srcId="{0710946D-3612-4DDD-A164-A775BE9C18A0}" destId="{670322F5-03A7-4F5F-85B1-406A6CED899F}" srcOrd="0" destOrd="0" parTransId="{3EB64143-12A6-44FD-A739-20A335F75607}" sibTransId="{0FF98AA0-1B8D-4B60-9DAA-8F2B7EA16D94}"/>
    <dgm:cxn modelId="{43075A3D-7D04-4332-9081-C800C774802A}" type="presOf" srcId="{53F4EC9C-9266-46C5-B0EF-17EFF05451AD}" destId="{CF2ABB02-9B8F-452D-8FC3-085AF4920ED6}" srcOrd="0" destOrd="0" presId="urn:microsoft.com/office/officeart/2005/8/layout/vList2"/>
    <dgm:cxn modelId="{A5BB0364-8BA1-477E-804F-6489A3B478B7}" srcId="{EC3CE097-25AA-495F-949D-01719CC859B2}" destId="{53F4EC9C-9266-46C5-B0EF-17EFF05451AD}" srcOrd="0" destOrd="0" parTransId="{6A47B179-B4C4-4C6F-BE34-5E49FC23ABCC}" sibTransId="{827049FA-711D-4702-9B2A-AA24BDEF201E}"/>
    <dgm:cxn modelId="{8B298C44-D3EA-4585-920C-9A2E75AD13C7}" type="presOf" srcId="{CE6AD5E1-98CF-4678-A028-91938B85C39A}" destId="{5ED47931-5A9E-42CD-980B-5371550E5DAA}" srcOrd="0" destOrd="0" presId="urn:microsoft.com/office/officeart/2005/8/layout/vList2"/>
    <dgm:cxn modelId="{8B1B3A6D-1AB6-40E2-8475-0AAA6FCACA76}" type="presOf" srcId="{CADB21B5-474F-4AD5-85D0-2DA7998583E7}" destId="{5ED47931-5A9E-42CD-980B-5371550E5DAA}" srcOrd="0" destOrd="1" presId="urn:microsoft.com/office/officeart/2005/8/layout/vList2"/>
    <dgm:cxn modelId="{D9A2ED4D-2783-410D-96A5-953F8888DAA8}" srcId="{0710946D-3612-4DDD-A164-A775BE9C18A0}" destId="{66EBA62A-CA78-4059-9011-88C7D3454730}" srcOrd="2" destOrd="0" parTransId="{B5ADA92F-8149-4041-8203-6CDBE3C0C03C}" sibTransId="{24950F9C-E574-4510-AF9E-33C2DC2A693A}"/>
    <dgm:cxn modelId="{A7194478-4586-412B-9D75-B7CF257DA989}" srcId="{66EBA62A-CA78-4059-9011-88C7D3454730}" destId="{CE6AD5E1-98CF-4678-A028-91938B85C39A}" srcOrd="0" destOrd="0" parTransId="{C50297AD-5B7D-4BC8-9FA8-DA47919F8483}" sibTransId="{CA72D963-42DD-4BF9-A063-BBA8218F3232}"/>
    <dgm:cxn modelId="{A91EBC92-D223-4667-A423-39154E21A2D3}" type="presOf" srcId="{670322F5-03A7-4F5F-85B1-406A6CED899F}" destId="{D9C18A42-F076-426B-BFD1-B3A47EE10103}" srcOrd="0" destOrd="0" presId="urn:microsoft.com/office/officeart/2005/8/layout/vList2"/>
    <dgm:cxn modelId="{B4E62B98-005E-4FAC-BF99-CB42440E5989}" type="presOf" srcId="{0710946D-3612-4DDD-A164-A775BE9C18A0}" destId="{EA1DBB3D-D9DE-48DB-A914-D89AEF061FC0}" srcOrd="0" destOrd="0" presId="urn:microsoft.com/office/officeart/2005/8/layout/vList2"/>
    <dgm:cxn modelId="{444B08A6-102E-4F7B-8243-2097BF7D7104}" type="presOf" srcId="{EC3CE097-25AA-495F-949D-01719CC859B2}" destId="{A265C809-8A08-46B1-9525-DC1958B3F93C}" srcOrd="0" destOrd="0" presId="urn:microsoft.com/office/officeart/2005/8/layout/vList2"/>
    <dgm:cxn modelId="{53EF18B6-EA4B-4382-96EE-209083F3275D}" srcId="{66EBA62A-CA78-4059-9011-88C7D3454730}" destId="{CADB21B5-474F-4AD5-85D0-2DA7998583E7}" srcOrd="1" destOrd="0" parTransId="{4AA88F1A-9029-4903-AB73-8FD7D3200F18}" sibTransId="{CE323DC4-4C8E-4F51-8BBA-E12A97CD79E4}"/>
    <dgm:cxn modelId="{307DD6CC-1569-41E5-86E3-F13C9CB5B688}" srcId="{0710946D-3612-4DDD-A164-A775BE9C18A0}" destId="{EC3CE097-25AA-495F-949D-01719CC859B2}" srcOrd="1" destOrd="0" parTransId="{C184D269-C3F9-4CB1-8815-5B361634D428}" sibTransId="{4AB79C9E-9B8E-45B3-B56E-52DA26AE9BB2}"/>
    <dgm:cxn modelId="{86CF1ECE-EF53-48E4-A1A0-9503762225B2}" type="presOf" srcId="{66EBA62A-CA78-4059-9011-88C7D3454730}" destId="{2B6D1194-3B3A-4D01-9CAA-1DC0C5FF82E6}" srcOrd="0" destOrd="0" presId="urn:microsoft.com/office/officeart/2005/8/layout/vList2"/>
    <dgm:cxn modelId="{DAE645D1-D5B8-48B2-9AD0-E5A48BCB031D}" srcId="{670322F5-03A7-4F5F-85B1-406A6CED899F}" destId="{AD76F3FA-FCAE-4F5E-947A-D06A48B83DF2}" srcOrd="0" destOrd="0" parTransId="{A14A9CA8-5D10-4B04-85BE-F0B788573375}" sibTransId="{391229EB-E4A5-4E1D-8E51-A8A6742CD9AD}"/>
    <dgm:cxn modelId="{326E05E9-37E0-46B9-8F85-D65B3EEC4EA6}" type="presOf" srcId="{AD76F3FA-FCAE-4F5E-947A-D06A48B83DF2}" destId="{199E7087-4D22-4305-BC67-172896BBFE3D}" srcOrd="0" destOrd="0" presId="urn:microsoft.com/office/officeart/2005/8/layout/vList2"/>
    <dgm:cxn modelId="{88DC679D-FD52-4B9F-946A-E6BFC148F957}" type="presParOf" srcId="{EA1DBB3D-D9DE-48DB-A914-D89AEF061FC0}" destId="{D9C18A42-F076-426B-BFD1-B3A47EE10103}" srcOrd="0" destOrd="0" presId="urn:microsoft.com/office/officeart/2005/8/layout/vList2"/>
    <dgm:cxn modelId="{82E8D48C-4DB2-49CF-A89C-1C75C0880841}" type="presParOf" srcId="{EA1DBB3D-D9DE-48DB-A914-D89AEF061FC0}" destId="{199E7087-4D22-4305-BC67-172896BBFE3D}" srcOrd="1" destOrd="0" presId="urn:microsoft.com/office/officeart/2005/8/layout/vList2"/>
    <dgm:cxn modelId="{FC7F9648-5667-4950-8CAD-7BDCF807D4A8}" type="presParOf" srcId="{EA1DBB3D-D9DE-48DB-A914-D89AEF061FC0}" destId="{A265C809-8A08-46B1-9525-DC1958B3F93C}" srcOrd="2" destOrd="0" presId="urn:microsoft.com/office/officeart/2005/8/layout/vList2"/>
    <dgm:cxn modelId="{06C0F04D-0DA9-4A89-BCAC-011F9E005696}" type="presParOf" srcId="{EA1DBB3D-D9DE-48DB-A914-D89AEF061FC0}" destId="{CF2ABB02-9B8F-452D-8FC3-085AF4920ED6}" srcOrd="3" destOrd="0" presId="urn:microsoft.com/office/officeart/2005/8/layout/vList2"/>
    <dgm:cxn modelId="{74338B45-81F9-4906-88D4-F48A15686B1F}" type="presParOf" srcId="{EA1DBB3D-D9DE-48DB-A914-D89AEF061FC0}" destId="{2B6D1194-3B3A-4D01-9CAA-1DC0C5FF82E6}" srcOrd="4" destOrd="0" presId="urn:microsoft.com/office/officeart/2005/8/layout/vList2"/>
    <dgm:cxn modelId="{5D3CB76A-B262-43A8-926C-EFA9D6AA6AF7}" type="presParOf" srcId="{EA1DBB3D-D9DE-48DB-A914-D89AEF061FC0}" destId="{5ED47931-5A9E-42CD-980B-5371550E5DA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1858E5-8FDD-401B-A5CF-D16D44A921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C8A07B6-30DD-45FB-89B4-5D500BE5A027}">
      <dgm:prSet custT="1"/>
      <dgm:spPr/>
      <dgm:t>
        <a:bodyPr/>
        <a:lstStyle/>
        <a:p>
          <a:r>
            <a:rPr lang="en-US" sz="1800" b="1" i="1" dirty="0">
              <a:solidFill>
                <a:schemeClr val="tx1"/>
              </a:solidFill>
            </a:rPr>
            <a:t>Lamp</a:t>
          </a:r>
          <a:endParaRPr lang="en-US" sz="1800" dirty="0">
            <a:solidFill>
              <a:schemeClr val="tx1"/>
            </a:solidFill>
          </a:endParaRPr>
        </a:p>
      </dgm:t>
    </dgm:pt>
    <dgm:pt modelId="{C67FCF06-AF31-45DE-B4A5-2750BE373406}" type="parTrans" cxnId="{BD2564D7-1A1E-4BDC-9595-9AC79280941F}">
      <dgm:prSet/>
      <dgm:spPr/>
      <dgm:t>
        <a:bodyPr/>
        <a:lstStyle/>
        <a:p>
          <a:endParaRPr lang="en-US"/>
        </a:p>
      </dgm:t>
    </dgm:pt>
    <dgm:pt modelId="{71030B83-9A2F-47EB-B0FE-027BE0297203}" type="sibTrans" cxnId="{BD2564D7-1A1E-4BDC-9595-9AC79280941F}">
      <dgm:prSet/>
      <dgm:spPr/>
      <dgm:t>
        <a:bodyPr/>
        <a:lstStyle/>
        <a:p>
          <a:endParaRPr lang="en-US"/>
        </a:p>
      </dgm:t>
    </dgm:pt>
    <dgm:pt modelId="{781166FC-63E2-4EFF-A5EF-E7C6C13D2635}">
      <dgm:prSet custT="1"/>
      <dgm:spPr/>
      <dgm:t>
        <a:bodyPr/>
        <a:lstStyle/>
        <a:p>
          <a:r>
            <a:rPr lang="en-US" sz="1800" b="1" i="1" dirty="0">
              <a:solidFill>
                <a:schemeClr val="tx1"/>
              </a:solidFill>
            </a:rPr>
            <a:t>Lumen</a:t>
          </a:r>
          <a:endParaRPr lang="en-US" sz="1800" dirty="0">
            <a:solidFill>
              <a:schemeClr val="tx1"/>
            </a:solidFill>
          </a:endParaRPr>
        </a:p>
      </dgm:t>
    </dgm:pt>
    <dgm:pt modelId="{B21D9ABA-788D-41A4-815C-BE8C8221979B}" type="parTrans" cxnId="{B37AC6EB-2821-4CED-84B9-E7729E069179}">
      <dgm:prSet/>
      <dgm:spPr/>
      <dgm:t>
        <a:bodyPr/>
        <a:lstStyle/>
        <a:p>
          <a:endParaRPr lang="en-US"/>
        </a:p>
      </dgm:t>
    </dgm:pt>
    <dgm:pt modelId="{AE2F4402-5B92-4FE4-8778-44F70914771E}" type="sibTrans" cxnId="{B37AC6EB-2821-4CED-84B9-E7729E069179}">
      <dgm:prSet/>
      <dgm:spPr/>
      <dgm:t>
        <a:bodyPr/>
        <a:lstStyle/>
        <a:p>
          <a:endParaRPr lang="en-US"/>
        </a:p>
      </dgm:t>
    </dgm:pt>
    <dgm:pt modelId="{9A7B7EB5-C1AD-4CF3-8FE1-7D89C98451B8}">
      <dgm:prSet custT="1"/>
      <dgm:spPr/>
      <dgm:t>
        <a:bodyPr/>
        <a:lstStyle/>
        <a:p>
          <a:r>
            <a:rPr lang="en-US" sz="1800" b="1" i="1" dirty="0">
              <a:solidFill>
                <a:schemeClr val="tx1"/>
              </a:solidFill>
            </a:rPr>
            <a:t>Luminaire</a:t>
          </a:r>
          <a:endParaRPr lang="en-US" sz="1800" dirty="0">
            <a:solidFill>
              <a:schemeClr val="tx1"/>
            </a:solidFill>
          </a:endParaRPr>
        </a:p>
      </dgm:t>
    </dgm:pt>
    <dgm:pt modelId="{D6CB7C75-3C26-492F-86E3-67AE9EEBEC51}" type="parTrans" cxnId="{4E659080-E66E-43B1-88D8-EA5D2BA70FB3}">
      <dgm:prSet/>
      <dgm:spPr/>
      <dgm:t>
        <a:bodyPr/>
        <a:lstStyle/>
        <a:p>
          <a:endParaRPr lang="en-US"/>
        </a:p>
      </dgm:t>
    </dgm:pt>
    <dgm:pt modelId="{F12E0BEC-959C-4484-BA71-1C584E2D5D59}" type="sibTrans" cxnId="{4E659080-E66E-43B1-88D8-EA5D2BA70FB3}">
      <dgm:prSet/>
      <dgm:spPr/>
      <dgm:t>
        <a:bodyPr/>
        <a:lstStyle/>
        <a:p>
          <a:endParaRPr lang="en-US"/>
        </a:p>
      </dgm:t>
    </dgm:pt>
    <dgm:pt modelId="{ECE8A70C-AD62-43FE-A280-56559DA7B84A}">
      <dgm:prSet custT="1"/>
      <dgm:spPr/>
      <dgm:t>
        <a:bodyPr/>
        <a:lstStyle/>
        <a:p>
          <a:pPr marL="91440" indent="0">
            <a:buFontTx/>
            <a:buNone/>
          </a:pPr>
          <a:r>
            <a:rPr lang="en-US" sz="1800" dirty="0">
              <a:solidFill>
                <a:schemeClr val="tx1"/>
              </a:solidFill>
            </a:rPr>
            <a:t>Measurement unit used to quantify the </a:t>
          </a:r>
          <a:r>
            <a:rPr lang="en-US" sz="1800" i="1" u="sng" dirty="0">
              <a:solidFill>
                <a:schemeClr val="tx1"/>
              </a:solidFill>
            </a:rPr>
            <a:t>total</a:t>
          </a:r>
          <a:r>
            <a:rPr lang="en-US" sz="1800" u="sng" dirty="0">
              <a:solidFill>
                <a:schemeClr val="tx1"/>
              </a:solidFill>
            </a:rPr>
            <a:t> </a:t>
          </a:r>
          <a:r>
            <a:rPr lang="en-US" sz="1800" i="1" u="sng" dirty="0">
              <a:solidFill>
                <a:schemeClr val="tx1"/>
              </a:solidFill>
            </a:rPr>
            <a:t>amount of light</a:t>
          </a:r>
          <a:r>
            <a:rPr lang="en-US" sz="1800" dirty="0">
              <a:solidFill>
                <a:schemeClr val="tx1"/>
              </a:solidFill>
            </a:rPr>
            <a:t> produced by a lamp or fixture</a:t>
          </a:r>
        </a:p>
      </dgm:t>
    </dgm:pt>
    <dgm:pt modelId="{7DCE826E-282E-4678-BE08-14436818D163}" type="parTrans" cxnId="{4F9EB221-70C2-4F3D-8821-A02890DE4559}">
      <dgm:prSet/>
      <dgm:spPr/>
      <dgm:t>
        <a:bodyPr/>
        <a:lstStyle/>
        <a:p>
          <a:endParaRPr lang="en-US"/>
        </a:p>
      </dgm:t>
    </dgm:pt>
    <dgm:pt modelId="{5259B0B7-F149-4676-BB31-1587BACD30EA}" type="sibTrans" cxnId="{4F9EB221-70C2-4F3D-8821-A02890DE4559}">
      <dgm:prSet/>
      <dgm:spPr/>
      <dgm:t>
        <a:bodyPr/>
        <a:lstStyle/>
        <a:p>
          <a:endParaRPr lang="en-US"/>
        </a:p>
      </dgm:t>
    </dgm:pt>
    <dgm:pt modelId="{CC6A16A3-57BD-4E1B-98EA-E1577E085F17}">
      <dgm:prSet custT="1"/>
      <dgm:spPr/>
      <dgm:t>
        <a:bodyPr/>
        <a:lstStyle/>
        <a:p>
          <a:pPr>
            <a:buFontTx/>
            <a:buNone/>
          </a:pPr>
          <a:r>
            <a:rPr lang="en-US" sz="1800" dirty="0">
              <a:solidFill>
                <a:schemeClr val="tx1"/>
              </a:solidFill>
            </a:rPr>
            <a:t>Includes all types of bulbs and tubes</a:t>
          </a:r>
        </a:p>
      </dgm:t>
    </dgm:pt>
    <dgm:pt modelId="{DA25B06E-D0FB-417E-9795-AA5DF2D3F58D}" type="parTrans" cxnId="{CB929B10-84BC-4B2C-83A9-3900F293C5F8}">
      <dgm:prSet/>
      <dgm:spPr/>
      <dgm:t>
        <a:bodyPr/>
        <a:lstStyle/>
        <a:p>
          <a:endParaRPr lang="en-US"/>
        </a:p>
      </dgm:t>
    </dgm:pt>
    <dgm:pt modelId="{60D0AFDC-8C6F-4E0C-8B88-D464603B9BA1}" type="sibTrans" cxnId="{CB929B10-84BC-4B2C-83A9-3900F293C5F8}">
      <dgm:prSet/>
      <dgm:spPr/>
      <dgm:t>
        <a:bodyPr/>
        <a:lstStyle/>
        <a:p>
          <a:endParaRPr lang="en-US"/>
        </a:p>
      </dgm:t>
    </dgm:pt>
    <dgm:pt modelId="{4F6AD6C1-0954-4B0F-828D-EFBB8792794B}">
      <dgm:prSet custT="1"/>
      <dgm:spPr/>
      <dgm:t>
        <a:bodyPr/>
        <a:lstStyle/>
        <a:p>
          <a:pPr marL="91440" indent="0">
            <a:buFontTx/>
            <a:buNone/>
          </a:pPr>
          <a:r>
            <a:rPr lang="en-US" sz="1800" dirty="0">
              <a:solidFill>
                <a:schemeClr val="tx1"/>
              </a:solidFill>
            </a:rPr>
            <a:t>A complete lighting unit consisting of a light source and other components required for its operation and distribution of the light.</a:t>
          </a:r>
        </a:p>
      </dgm:t>
    </dgm:pt>
    <dgm:pt modelId="{99B15952-BB8B-4CA8-B68A-AB69652AF58A}" type="parTrans" cxnId="{5F0C3584-7F23-4332-9C86-BDEF77781375}">
      <dgm:prSet/>
      <dgm:spPr/>
      <dgm:t>
        <a:bodyPr/>
        <a:lstStyle/>
        <a:p>
          <a:endParaRPr lang="en-US"/>
        </a:p>
      </dgm:t>
    </dgm:pt>
    <dgm:pt modelId="{06A20CC7-3B8C-47D3-A890-A478517785B9}" type="sibTrans" cxnId="{5F0C3584-7F23-4332-9C86-BDEF77781375}">
      <dgm:prSet/>
      <dgm:spPr/>
      <dgm:t>
        <a:bodyPr/>
        <a:lstStyle/>
        <a:p>
          <a:endParaRPr lang="en-US"/>
        </a:p>
      </dgm:t>
    </dgm:pt>
    <dgm:pt modelId="{8185A58E-159C-4C46-A462-4C91FA911E1F}" type="pres">
      <dgm:prSet presAssocID="{7D1858E5-8FDD-401B-A5CF-D16D44A921FE}" presName="linear" presStyleCnt="0">
        <dgm:presLayoutVars>
          <dgm:animLvl val="lvl"/>
          <dgm:resizeHandles val="exact"/>
        </dgm:presLayoutVars>
      </dgm:prSet>
      <dgm:spPr/>
    </dgm:pt>
    <dgm:pt modelId="{A5695D8A-1BFD-4517-8AA0-2F344606AD7C}" type="pres">
      <dgm:prSet presAssocID="{9C8A07B6-30DD-45FB-89B4-5D500BE5A027}" presName="parentText" presStyleLbl="node1" presStyleIdx="0" presStyleCnt="3" custScaleY="37527">
        <dgm:presLayoutVars>
          <dgm:chMax val="0"/>
          <dgm:bulletEnabled val="1"/>
        </dgm:presLayoutVars>
      </dgm:prSet>
      <dgm:spPr/>
    </dgm:pt>
    <dgm:pt modelId="{EF9A2FAD-0AD8-4536-9A5D-F5CE06C729F9}" type="pres">
      <dgm:prSet presAssocID="{9C8A07B6-30DD-45FB-89B4-5D500BE5A027}" presName="childText" presStyleLbl="revTx" presStyleIdx="0" presStyleCnt="3">
        <dgm:presLayoutVars>
          <dgm:bulletEnabled val="1"/>
        </dgm:presLayoutVars>
      </dgm:prSet>
      <dgm:spPr/>
    </dgm:pt>
    <dgm:pt modelId="{B8D4787E-0BA2-4082-B647-2495B212A54F}" type="pres">
      <dgm:prSet presAssocID="{781166FC-63E2-4EFF-A5EF-E7C6C13D2635}" presName="parentText" presStyleLbl="node1" presStyleIdx="1" presStyleCnt="3" custScaleY="38718" custLinFactNeighborX="-578" custLinFactNeighborY="-29357">
        <dgm:presLayoutVars>
          <dgm:chMax val="0"/>
          <dgm:bulletEnabled val="1"/>
        </dgm:presLayoutVars>
      </dgm:prSet>
      <dgm:spPr/>
    </dgm:pt>
    <dgm:pt modelId="{1F02E08A-C681-40B3-BC1F-9842B5324EDD}" type="pres">
      <dgm:prSet presAssocID="{781166FC-63E2-4EFF-A5EF-E7C6C13D2635}" presName="childText" presStyleLbl="revTx" presStyleIdx="1" presStyleCnt="3" custLinFactNeighborX="29" custLinFactNeighborY="-15389">
        <dgm:presLayoutVars>
          <dgm:bulletEnabled val="1"/>
        </dgm:presLayoutVars>
      </dgm:prSet>
      <dgm:spPr/>
    </dgm:pt>
    <dgm:pt modelId="{C2EDDD2A-8C5E-4503-A6E2-2757C335B9BF}" type="pres">
      <dgm:prSet presAssocID="{9A7B7EB5-C1AD-4CF3-8FE1-7D89C98451B8}" presName="parentText" presStyleLbl="node1" presStyleIdx="2" presStyleCnt="3" custScaleY="36645" custLinFactNeighborY="-7362">
        <dgm:presLayoutVars>
          <dgm:chMax val="0"/>
          <dgm:bulletEnabled val="1"/>
        </dgm:presLayoutVars>
      </dgm:prSet>
      <dgm:spPr/>
    </dgm:pt>
    <dgm:pt modelId="{5DB59C29-3A75-452C-A58F-424400FAA61D}" type="pres">
      <dgm:prSet presAssocID="{9A7B7EB5-C1AD-4CF3-8FE1-7D89C98451B8}" presName="childText" presStyleLbl="revTx" presStyleIdx="2" presStyleCnt="3">
        <dgm:presLayoutVars>
          <dgm:bulletEnabled val="1"/>
        </dgm:presLayoutVars>
      </dgm:prSet>
      <dgm:spPr/>
    </dgm:pt>
  </dgm:ptLst>
  <dgm:cxnLst>
    <dgm:cxn modelId="{CB929B10-84BC-4B2C-83A9-3900F293C5F8}" srcId="{9C8A07B6-30DD-45FB-89B4-5D500BE5A027}" destId="{CC6A16A3-57BD-4E1B-98EA-E1577E085F17}" srcOrd="0" destOrd="0" parTransId="{DA25B06E-D0FB-417E-9795-AA5DF2D3F58D}" sibTransId="{60D0AFDC-8C6F-4E0C-8B88-D464603B9BA1}"/>
    <dgm:cxn modelId="{4F9EB221-70C2-4F3D-8821-A02890DE4559}" srcId="{781166FC-63E2-4EFF-A5EF-E7C6C13D2635}" destId="{ECE8A70C-AD62-43FE-A280-56559DA7B84A}" srcOrd="0" destOrd="0" parTransId="{7DCE826E-282E-4678-BE08-14436818D163}" sibTransId="{5259B0B7-F149-4676-BB31-1587BACD30EA}"/>
    <dgm:cxn modelId="{59539825-57E5-4858-86AB-0ED2EB1BD2C4}" type="presOf" srcId="{7D1858E5-8FDD-401B-A5CF-D16D44A921FE}" destId="{8185A58E-159C-4C46-A462-4C91FA911E1F}" srcOrd="0" destOrd="0" presId="urn:microsoft.com/office/officeart/2005/8/layout/vList2"/>
    <dgm:cxn modelId="{8B9D2F35-A754-4463-AF2F-018306943944}" type="presOf" srcId="{9A7B7EB5-C1AD-4CF3-8FE1-7D89C98451B8}" destId="{C2EDDD2A-8C5E-4503-A6E2-2757C335B9BF}" srcOrd="0" destOrd="0" presId="urn:microsoft.com/office/officeart/2005/8/layout/vList2"/>
    <dgm:cxn modelId="{700E2B37-3B30-41B8-A321-A5FF6C915BE8}" type="presOf" srcId="{CC6A16A3-57BD-4E1B-98EA-E1577E085F17}" destId="{EF9A2FAD-0AD8-4536-9A5D-F5CE06C729F9}" srcOrd="0" destOrd="0" presId="urn:microsoft.com/office/officeart/2005/8/layout/vList2"/>
    <dgm:cxn modelId="{60C5E453-A5E5-44D0-87A8-3312438ABAA1}" type="presOf" srcId="{ECE8A70C-AD62-43FE-A280-56559DA7B84A}" destId="{1F02E08A-C681-40B3-BC1F-9842B5324EDD}" srcOrd="0" destOrd="0" presId="urn:microsoft.com/office/officeart/2005/8/layout/vList2"/>
    <dgm:cxn modelId="{BF04A77F-84F4-44D2-B218-71DF939E75B1}" type="presOf" srcId="{781166FC-63E2-4EFF-A5EF-E7C6C13D2635}" destId="{B8D4787E-0BA2-4082-B647-2495B212A54F}" srcOrd="0" destOrd="0" presId="urn:microsoft.com/office/officeart/2005/8/layout/vList2"/>
    <dgm:cxn modelId="{4E659080-E66E-43B1-88D8-EA5D2BA70FB3}" srcId="{7D1858E5-8FDD-401B-A5CF-D16D44A921FE}" destId="{9A7B7EB5-C1AD-4CF3-8FE1-7D89C98451B8}" srcOrd="2" destOrd="0" parTransId="{D6CB7C75-3C26-492F-86E3-67AE9EEBEC51}" sibTransId="{F12E0BEC-959C-4484-BA71-1C584E2D5D59}"/>
    <dgm:cxn modelId="{5F0C3584-7F23-4332-9C86-BDEF77781375}" srcId="{9A7B7EB5-C1AD-4CF3-8FE1-7D89C98451B8}" destId="{4F6AD6C1-0954-4B0F-828D-EFBB8792794B}" srcOrd="0" destOrd="0" parTransId="{99B15952-BB8B-4CA8-B68A-AB69652AF58A}" sibTransId="{06A20CC7-3B8C-47D3-A890-A478517785B9}"/>
    <dgm:cxn modelId="{7D8AB3B1-47C6-449B-8680-573BBE07EFD3}" type="presOf" srcId="{4F6AD6C1-0954-4B0F-828D-EFBB8792794B}" destId="{5DB59C29-3A75-452C-A58F-424400FAA61D}" srcOrd="0" destOrd="0" presId="urn:microsoft.com/office/officeart/2005/8/layout/vList2"/>
    <dgm:cxn modelId="{C9B159C1-3CC2-457E-AF69-40F4969BAF1B}" type="presOf" srcId="{9C8A07B6-30DD-45FB-89B4-5D500BE5A027}" destId="{A5695D8A-1BFD-4517-8AA0-2F344606AD7C}" srcOrd="0" destOrd="0" presId="urn:microsoft.com/office/officeart/2005/8/layout/vList2"/>
    <dgm:cxn modelId="{BD2564D7-1A1E-4BDC-9595-9AC79280941F}" srcId="{7D1858E5-8FDD-401B-A5CF-D16D44A921FE}" destId="{9C8A07B6-30DD-45FB-89B4-5D500BE5A027}" srcOrd="0" destOrd="0" parTransId="{C67FCF06-AF31-45DE-B4A5-2750BE373406}" sibTransId="{71030B83-9A2F-47EB-B0FE-027BE0297203}"/>
    <dgm:cxn modelId="{B37AC6EB-2821-4CED-84B9-E7729E069179}" srcId="{7D1858E5-8FDD-401B-A5CF-D16D44A921FE}" destId="{781166FC-63E2-4EFF-A5EF-E7C6C13D2635}" srcOrd="1" destOrd="0" parTransId="{B21D9ABA-788D-41A4-815C-BE8C8221979B}" sibTransId="{AE2F4402-5B92-4FE4-8778-44F70914771E}"/>
    <dgm:cxn modelId="{50A472F1-B3A1-41B5-ACDD-9D57714E9C72}" type="presParOf" srcId="{8185A58E-159C-4C46-A462-4C91FA911E1F}" destId="{A5695D8A-1BFD-4517-8AA0-2F344606AD7C}" srcOrd="0" destOrd="0" presId="urn:microsoft.com/office/officeart/2005/8/layout/vList2"/>
    <dgm:cxn modelId="{6A51FDA4-CFC0-4201-93CD-47293E65C87B}" type="presParOf" srcId="{8185A58E-159C-4C46-A462-4C91FA911E1F}" destId="{EF9A2FAD-0AD8-4536-9A5D-F5CE06C729F9}" srcOrd="1" destOrd="0" presId="urn:microsoft.com/office/officeart/2005/8/layout/vList2"/>
    <dgm:cxn modelId="{44B04A71-74EB-455D-AD36-5BCDD450591C}" type="presParOf" srcId="{8185A58E-159C-4C46-A462-4C91FA911E1F}" destId="{B8D4787E-0BA2-4082-B647-2495B212A54F}" srcOrd="2" destOrd="0" presId="urn:microsoft.com/office/officeart/2005/8/layout/vList2"/>
    <dgm:cxn modelId="{AEF9D337-17D0-4AEB-92E2-3232256B9898}" type="presParOf" srcId="{8185A58E-159C-4C46-A462-4C91FA911E1F}" destId="{1F02E08A-C681-40B3-BC1F-9842B5324EDD}" srcOrd="3" destOrd="0" presId="urn:microsoft.com/office/officeart/2005/8/layout/vList2"/>
    <dgm:cxn modelId="{9CC02EB8-373D-4968-BFA3-DC293522995B}" type="presParOf" srcId="{8185A58E-159C-4C46-A462-4C91FA911E1F}" destId="{C2EDDD2A-8C5E-4503-A6E2-2757C335B9BF}" srcOrd="4" destOrd="0" presId="urn:microsoft.com/office/officeart/2005/8/layout/vList2"/>
    <dgm:cxn modelId="{AE168C7D-1DA0-4275-A3B7-D548427A3A21}" type="presParOf" srcId="{8185A58E-159C-4C46-A462-4C91FA911E1F}" destId="{5DB59C29-3A75-452C-A58F-424400FAA61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4E735A-9F31-4B93-9BB6-63AAB407F6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9722EA-AED2-4F77-A596-11F6D3CC6962}">
      <dgm:prSet custT="1"/>
      <dgm:spPr/>
      <dgm:t>
        <a:bodyPr/>
        <a:lstStyle/>
        <a:p>
          <a:r>
            <a:rPr lang="en-US" sz="2400" dirty="0">
              <a:solidFill>
                <a:schemeClr val="tx1"/>
              </a:solidFill>
            </a:rPr>
            <a:t>Foot Candle (FC):</a:t>
          </a:r>
        </a:p>
      </dgm:t>
    </dgm:pt>
    <dgm:pt modelId="{C62AF78A-7CA6-42EE-9526-7FA8F11E1FA8}" type="parTrans" cxnId="{B0FA65BA-4672-41D6-AB55-B4A24ED3DAA8}">
      <dgm:prSet/>
      <dgm:spPr/>
      <dgm:t>
        <a:bodyPr/>
        <a:lstStyle/>
        <a:p>
          <a:endParaRPr lang="en-US"/>
        </a:p>
      </dgm:t>
    </dgm:pt>
    <dgm:pt modelId="{3A51DAE1-893F-4538-BBA2-B15C5910A037}" type="sibTrans" cxnId="{B0FA65BA-4672-41D6-AB55-B4A24ED3DAA8}">
      <dgm:prSet/>
      <dgm:spPr/>
      <dgm:t>
        <a:bodyPr/>
        <a:lstStyle/>
        <a:p>
          <a:endParaRPr lang="en-US"/>
        </a:p>
      </dgm:t>
    </dgm:pt>
    <dgm:pt modelId="{F707CF40-9292-4845-A715-2C03672D3BF7}">
      <dgm:prSet custT="1"/>
      <dgm:spPr/>
      <dgm:t>
        <a:bodyPr/>
        <a:lstStyle/>
        <a:p>
          <a:r>
            <a:rPr lang="en-US" sz="2400" dirty="0">
              <a:solidFill>
                <a:schemeClr val="tx1"/>
              </a:solidFill>
            </a:rPr>
            <a:t>Measure of light level</a:t>
          </a:r>
        </a:p>
      </dgm:t>
    </dgm:pt>
    <dgm:pt modelId="{127A57E6-B8D5-4F89-AC55-9BF8BF576B6E}" type="parTrans" cxnId="{C00F9F31-1165-4A95-AA55-7935BD94E137}">
      <dgm:prSet/>
      <dgm:spPr/>
      <dgm:t>
        <a:bodyPr/>
        <a:lstStyle/>
        <a:p>
          <a:endParaRPr lang="en-US"/>
        </a:p>
      </dgm:t>
    </dgm:pt>
    <dgm:pt modelId="{62077CA4-F89F-43A2-BAC8-9F959AC9580D}" type="sibTrans" cxnId="{C00F9F31-1165-4A95-AA55-7935BD94E137}">
      <dgm:prSet/>
      <dgm:spPr/>
      <dgm:t>
        <a:bodyPr/>
        <a:lstStyle/>
        <a:p>
          <a:endParaRPr lang="en-US"/>
        </a:p>
      </dgm:t>
    </dgm:pt>
    <dgm:pt modelId="{5FE30F90-E450-4DCB-A1E1-CBA8C8B3C0CC}">
      <dgm:prSet custT="1"/>
      <dgm:spPr/>
      <dgm:t>
        <a:bodyPr/>
        <a:lstStyle/>
        <a:p>
          <a:r>
            <a:rPr lang="en-US" sz="2400" dirty="0">
              <a:solidFill>
                <a:schemeClr val="tx1"/>
              </a:solidFill>
            </a:rPr>
            <a:t>Taken with a light meter</a:t>
          </a:r>
        </a:p>
      </dgm:t>
    </dgm:pt>
    <dgm:pt modelId="{053A4BFB-289E-4A4B-9868-F1786D7B1901}" type="parTrans" cxnId="{84ABD757-910B-4328-B7F3-3053A34B651F}">
      <dgm:prSet/>
      <dgm:spPr/>
      <dgm:t>
        <a:bodyPr/>
        <a:lstStyle/>
        <a:p>
          <a:endParaRPr lang="en-US"/>
        </a:p>
      </dgm:t>
    </dgm:pt>
    <dgm:pt modelId="{E25FC2DE-0D09-4D0B-834C-2C310088ABD2}" type="sibTrans" cxnId="{84ABD757-910B-4328-B7F3-3053A34B651F}">
      <dgm:prSet/>
      <dgm:spPr/>
      <dgm:t>
        <a:bodyPr/>
        <a:lstStyle/>
        <a:p>
          <a:endParaRPr lang="en-US"/>
        </a:p>
      </dgm:t>
    </dgm:pt>
    <dgm:pt modelId="{47CA9DD5-D78A-4B00-9DB5-D0CCD93EB700}" type="pres">
      <dgm:prSet presAssocID="{C64E735A-9F31-4B93-9BB6-63AAB407F677}" presName="linear" presStyleCnt="0">
        <dgm:presLayoutVars>
          <dgm:animLvl val="lvl"/>
          <dgm:resizeHandles val="exact"/>
        </dgm:presLayoutVars>
      </dgm:prSet>
      <dgm:spPr/>
    </dgm:pt>
    <dgm:pt modelId="{0325A566-A7C8-4173-B962-F9C1FADF1C30}" type="pres">
      <dgm:prSet presAssocID="{409722EA-AED2-4F77-A596-11F6D3CC6962}" presName="parentText" presStyleLbl="node1" presStyleIdx="0" presStyleCnt="1" custScaleY="37693">
        <dgm:presLayoutVars>
          <dgm:chMax val="0"/>
          <dgm:bulletEnabled val="1"/>
        </dgm:presLayoutVars>
      </dgm:prSet>
      <dgm:spPr/>
    </dgm:pt>
    <dgm:pt modelId="{E3954037-70A4-43F4-BD8C-B042CC4989C9}" type="pres">
      <dgm:prSet presAssocID="{409722EA-AED2-4F77-A596-11F6D3CC6962}" presName="childText" presStyleLbl="revTx" presStyleIdx="0" presStyleCnt="1">
        <dgm:presLayoutVars>
          <dgm:bulletEnabled val="1"/>
        </dgm:presLayoutVars>
      </dgm:prSet>
      <dgm:spPr/>
    </dgm:pt>
  </dgm:ptLst>
  <dgm:cxnLst>
    <dgm:cxn modelId="{64B01C2D-26A1-4A64-A924-E97B32A5AED2}" type="presOf" srcId="{409722EA-AED2-4F77-A596-11F6D3CC6962}" destId="{0325A566-A7C8-4173-B962-F9C1FADF1C30}" srcOrd="0" destOrd="0" presId="urn:microsoft.com/office/officeart/2005/8/layout/vList2"/>
    <dgm:cxn modelId="{C00F9F31-1165-4A95-AA55-7935BD94E137}" srcId="{409722EA-AED2-4F77-A596-11F6D3CC6962}" destId="{F707CF40-9292-4845-A715-2C03672D3BF7}" srcOrd="0" destOrd="0" parTransId="{127A57E6-B8D5-4F89-AC55-9BF8BF576B6E}" sibTransId="{62077CA4-F89F-43A2-BAC8-9F959AC9580D}"/>
    <dgm:cxn modelId="{306C1A73-A808-4009-9E5D-E80153BE5D2E}" type="presOf" srcId="{F707CF40-9292-4845-A715-2C03672D3BF7}" destId="{E3954037-70A4-43F4-BD8C-B042CC4989C9}" srcOrd="0" destOrd="0" presId="urn:microsoft.com/office/officeart/2005/8/layout/vList2"/>
    <dgm:cxn modelId="{84ABD757-910B-4328-B7F3-3053A34B651F}" srcId="{409722EA-AED2-4F77-A596-11F6D3CC6962}" destId="{5FE30F90-E450-4DCB-A1E1-CBA8C8B3C0CC}" srcOrd="1" destOrd="0" parTransId="{053A4BFB-289E-4A4B-9868-F1786D7B1901}" sibTransId="{E25FC2DE-0D09-4D0B-834C-2C310088ABD2}"/>
    <dgm:cxn modelId="{488BD887-34DF-4894-B9A3-9A14FE3EB5B1}" type="presOf" srcId="{C64E735A-9F31-4B93-9BB6-63AAB407F677}" destId="{47CA9DD5-D78A-4B00-9DB5-D0CCD93EB700}" srcOrd="0" destOrd="0" presId="urn:microsoft.com/office/officeart/2005/8/layout/vList2"/>
    <dgm:cxn modelId="{B0FA65BA-4672-41D6-AB55-B4A24ED3DAA8}" srcId="{C64E735A-9F31-4B93-9BB6-63AAB407F677}" destId="{409722EA-AED2-4F77-A596-11F6D3CC6962}" srcOrd="0" destOrd="0" parTransId="{C62AF78A-7CA6-42EE-9526-7FA8F11E1FA8}" sibTransId="{3A51DAE1-893F-4538-BBA2-B15C5910A037}"/>
    <dgm:cxn modelId="{D2C40BD4-6362-43FD-BF43-A97774139A46}" type="presOf" srcId="{5FE30F90-E450-4DCB-A1E1-CBA8C8B3C0CC}" destId="{E3954037-70A4-43F4-BD8C-B042CC4989C9}" srcOrd="0" destOrd="1" presId="urn:microsoft.com/office/officeart/2005/8/layout/vList2"/>
    <dgm:cxn modelId="{6224D8D1-9201-4B28-9574-BDA3DB329610}" type="presParOf" srcId="{47CA9DD5-D78A-4B00-9DB5-D0CCD93EB700}" destId="{0325A566-A7C8-4173-B962-F9C1FADF1C30}" srcOrd="0" destOrd="0" presId="urn:microsoft.com/office/officeart/2005/8/layout/vList2"/>
    <dgm:cxn modelId="{603D6400-6E6E-4DA5-BA04-6BBA1CE73341}" type="presParOf" srcId="{47CA9DD5-D78A-4B00-9DB5-D0CCD93EB700}" destId="{E3954037-70A4-43F4-BD8C-B042CC4989C9}"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D6F17A-442D-4A6C-8B15-0D0D88B943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F4C0C3A-B213-46BF-9523-120A4416E5FE}">
      <dgm:prSet custT="1"/>
      <dgm:spPr/>
      <dgm:t>
        <a:bodyPr/>
        <a:lstStyle/>
        <a:p>
          <a:r>
            <a:rPr lang="en-US" sz="2400" dirty="0">
              <a:solidFill>
                <a:schemeClr val="tx1"/>
              </a:solidFill>
            </a:rPr>
            <a:t>Lamps lose light output (lumens) over time</a:t>
          </a:r>
        </a:p>
      </dgm:t>
    </dgm:pt>
    <dgm:pt modelId="{8AE7F000-A0A1-44ED-8A66-D0E0E5F8856F}" type="parTrans" cxnId="{2FF729A0-B507-47A8-9E4D-1B885AC7D53E}">
      <dgm:prSet/>
      <dgm:spPr/>
      <dgm:t>
        <a:bodyPr/>
        <a:lstStyle/>
        <a:p>
          <a:endParaRPr lang="en-US"/>
        </a:p>
      </dgm:t>
    </dgm:pt>
    <dgm:pt modelId="{EAA4AB05-33C1-4CC0-8428-B20ACC09EAD9}" type="sibTrans" cxnId="{2FF729A0-B507-47A8-9E4D-1B885AC7D53E}">
      <dgm:prSet/>
      <dgm:spPr/>
      <dgm:t>
        <a:bodyPr/>
        <a:lstStyle/>
        <a:p>
          <a:endParaRPr lang="en-US"/>
        </a:p>
      </dgm:t>
    </dgm:pt>
    <dgm:pt modelId="{DF42E793-8FA5-4158-8639-7216D01545BF}">
      <dgm:prSet custT="1"/>
      <dgm:spPr/>
      <dgm:t>
        <a:bodyPr/>
        <a:lstStyle/>
        <a:p>
          <a:r>
            <a:rPr lang="en-US" sz="2400" dirty="0">
              <a:solidFill>
                <a:schemeClr val="tx1"/>
              </a:solidFill>
            </a:rPr>
            <a:t>Fixtures lose ability to reflect or transmit light</a:t>
          </a:r>
        </a:p>
      </dgm:t>
    </dgm:pt>
    <dgm:pt modelId="{5B434423-880F-4538-8E47-FBC8BA52C524}" type="parTrans" cxnId="{5EB9F23F-13A8-44A0-B088-0D859A32C9E7}">
      <dgm:prSet/>
      <dgm:spPr/>
      <dgm:t>
        <a:bodyPr/>
        <a:lstStyle/>
        <a:p>
          <a:endParaRPr lang="en-US"/>
        </a:p>
      </dgm:t>
    </dgm:pt>
    <dgm:pt modelId="{8398964C-C1BB-4F69-9F5B-51DC63F62BB1}" type="sibTrans" cxnId="{5EB9F23F-13A8-44A0-B088-0D859A32C9E7}">
      <dgm:prSet/>
      <dgm:spPr/>
      <dgm:t>
        <a:bodyPr/>
        <a:lstStyle/>
        <a:p>
          <a:endParaRPr lang="en-US"/>
        </a:p>
      </dgm:t>
    </dgm:pt>
    <dgm:pt modelId="{F96DEB67-9873-4B5C-A9A0-0C7BAB7A061B}">
      <dgm:prSet custT="1"/>
      <dgm:spPr/>
      <dgm:t>
        <a:bodyPr/>
        <a:lstStyle/>
        <a:p>
          <a:r>
            <a:rPr lang="en-US" sz="2400" dirty="0">
              <a:solidFill>
                <a:schemeClr val="tx1"/>
              </a:solidFill>
            </a:rPr>
            <a:t>Losses commonly due to:</a:t>
          </a:r>
        </a:p>
      </dgm:t>
    </dgm:pt>
    <dgm:pt modelId="{5455DAAC-D1A3-4DC4-BEE1-1101BAFD67AE}" type="parTrans" cxnId="{0F95AE7B-5782-4923-8A68-710504CDC15C}">
      <dgm:prSet/>
      <dgm:spPr/>
      <dgm:t>
        <a:bodyPr/>
        <a:lstStyle/>
        <a:p>
          <a:endParaRPr lang="en-US"/>
        </a:p>
      </dgm:t>
    </dgm:pt>
    <dgm:pt modelId="{36056D49-3A8C-4AFA-8F37-AE75C0E248BE}" type="sibTrans" cxnId="{0F95AE7B-5782-4923-8A68-710504CDC15C}">
      <dgm:prSet/>
      <dgm:spPr/>
      <dgm:t>
        <a:bodyPr/>
        <a:lstStyle/>
        <a:p>
          <a:endParaRPr lang="en-US"/>
        </a:p>
      </dgm:t>
    </dgm:pt>
    <dgm:pt modelId="{168FC3C5-CFC2-483E-B97D-F9F5307B5945}">
      <dgm:prSet custT="1"/>
      <dgm:spPr/>
      <dgm:t>
        <a:bodyPr/>
        <a:lstStyle/>
        <a:p>
          <a:r>
            <a:rPr lang="en-US" sz="2400" dirty="0">
              <a:solidFill>
                <a:schemeClr val="tx1"/>
              </a:solidFill>
            </a:rPr>
            <a:t>Expressed as percentage (%) of initial lamp or fixture condition</a:t>
          </a:r>
        </a:p>
      </dgm:t>
    </dgm:pt>
    <dgm:pt modelId="{8DD54686-DC85-4045-B8EB-D1EC604E8AF2}" type="parTrans" cxnId="{26FEE874-59D5-40F2-A9C8-4E4934F4FE0F}">
      <dgm:prSet/>
      <dgm:spPr/>
      <dgm:t>
        <a:bodyPr/>
        <a:lstStyle/>
        <a:p>
          <a:endParaRPr lang="en-US"/>
        </a:p>
      </dgm:t>
    </dgm:pt>
    <dgm:pt modelId="{D02C07BD-EDE6-4DAF-87F5-2F521F59C66F}" type="sibTrans" cxnId="{26FEE874-59D5-40F2-A9C8-4E4934F4FE0F}">
      <dgm:prSet/>
      <dgm:spPr/>
      <dgm:t>
        <a:bodyPr/>
        <a:lstStyle/>
        <a:p>
          <a:endParaRPr lang="en-US"/>
        </a:p>
      </dgm:t>
    </dgm:pt>
    <dgm:pt modelId="{01D23178-8249-42BD-B814-DD3E41E3497E}">
      <dgm:prSet custT="1"/>
      <dgm:spPr/>
      <dgm:t>
        <a:bodyPr/>
        <a:lstStyle/>
        <a:p>
          <a:r>
            <a:rPr lang="en-US" sz="2400" dirty="0">
              <a:solidFill>
                <a:schemeClr val="tx1"/>
              </a:solidFill>
            </a:rPr>
            <a:t>Lighting systems can be returned to initial condition by cleaning and re-lamping</a:t>
          </a:r>
        </a:p>
      </dgm:t>
    </dgm:pt>
    <dgm:pt modelId="{B673FAD4-9F20-43D2-9361-FCD3D182FCC4}" type="parTrans" cxnId="{C49F4472-0602-49B4-98CA-70D01E892EB6}">
      <dgm:prSet/>
      <dgm:spPr/>
      <dgm:t>
        <a:bodyPr/>
        <a:lstStyle/>
        <a:p>
          <a:endParaRPr lang="en-US"/>
        </a:p>
      </dgm:t>
    </dgm:pt>
    <dgm:pt modelId="{0A074F76-B803-4FF2-8FA0-CAECCD55F20F}" type="sibTrans" cxnId="{C49F4472-0602-49B4-98CA-70D01E892EB6}">
      <dgm:prSet/>
      <dgm:spPr/>
      <dgm:t>
        <a:bodyPr/>
        <a:lstStyle/>
        <a:p>
          <a:endParaRPr lang="en-US"/>
        </a:p>
      </dgm:t>
    </dgm:pt>
    <dgm:pt modelId="{6EE0221F-7C64-4038-B89B-6D7106B74919}">
      <dgm:prSet custT="1"/>
      <dgm:spPr/>
      <dgm:t>
        <a:bodyPr/>
        <a:lstStyle/>
        <a:p>
          <a:r>
            <a:rPr lang="en-US" sz="2400" dirty="0">
              <a:solidFill>
                <a:schemeClr val="tx1"/>
              </a:solidFill>
            </a:rPr>
            <a:t> lamp aging</a:t>
          </a:r>
        </a:p>
      </dgm:t>
    </dgm:pt>
    <dgm:pt modelId="{5ACA73CE-D6D7-4760-9581-81D2ABFDEBD9}" type="parTrans" cxnId="{87853200-DF62-450A-98C4-DEB24998CAEB}">
      <dgm:prSet/>
      <dgm:spPr/>
      <dgm:t>
        <a:bodyPr/>
        <a:lstStyle/>
        <a:p>
          <a:endParaRPr lang="en-US"/>
        </a:p>
      </dgm:t>
    </dgm:pt>
    <dgm:pt modelId="{8E82E451-6FD4-40FA-B01C-28754227C288}" type="sibTrans" cxnId="{87853200-DF62-450A-98C4-DEB24998CAEB}">
      <dgm:prSet/>
      <dgm:spPr/>
      <dgm:t>
        <a:bodyPr/>
        <a:lstStyle/>
        <a:p>
          <a:endParaRPr lang="en-US"/>
        </a:p>
      </dgm:t>
    </dgm:pt>
    <dgm:pt modelId="{ED2FBB46-7F31-49D2-8C0C-A3C0D598E0B5}">
      <dgm:prSet custT="1"/>
      <dgm:spPr/>
      <dgm:t>
        <a:bodyPr/>
        <a:lstStyle/>
        <a:p>
          <a:r>
            <a:rPr lang="en-US" sz="2400" dirty="0">
              <a:solidFill>
                <a:schemeClr val="tx1"/>
              </a:solidFill>
            </a:rPr>
            <a:t> lamp burn out</a:t>
          </a:r>
        </a:p>
      </dgm:t>
    </dgm:pt>
    <dgm:pt modelId="{896B530F-1B81-4112-B73D-48F48436549D}" type="parTrans" cxnId="{E155B52A-5BD5-414B-BF5A-03409981B294}">
      <dgm:prSet/>
      <dgm:spPr/>
      <dgm:t>
        <a:bodyPr/>
        <a:lstStyle/>
        <a:p>
          <a:endParaRPr lang="en-US"/>
        </a:p>
      </dgm:t>
    </dgm:pt>
    <dgm:pt modelId="{C203835D-1F2B-4B0F-9922-E53628145AB5}" type="sibTrans" cxnId="{E155B52A-5BD5-414B-BF5A-03409981B294}">
      <dgm:prSet/>
      <dgm:spPr/>
      <dgm:t>
        <a:bodyPr/>
        <a:lstStyle/>
        <a:p>
          <a:endParaRPr lang="en-US"/>
        </a:p>
      </dgm:t>
    </dgm:pt>
    <dgm:pt modelId="{50417F28-F610-467E-BFF5-B6FFF2FB34FE}">
      <dgm:prSet custT="1"/>
      <dgm:spPr/>
      <dgm:t>
        <a:bodyPr/>
        <a:lstStyle/>
        <a:p>
          <a:r>
            <a:rPr lang="en-US" sz="2400" dirty="0">
              <a:solidFill>
                <a:schemeClr val="tx1"/>
              </a:solidFill>
            </a:rPr>
            <a:t>dirt accumulation and/or heat</a:t>
          </a:r>
        </a:p>
      </dgm:t>
    </dgm:pt>
    <dgm:pt modelId="{AB2A7E8D-D62D-4CCA-8BBC-F4EB0719ED08}" type="parTrans" cxnId="{192AE713-C8B4-482F-8393-8BC2327CC93A}">
      <dgm:prSet/>
      <dgm:spPr/>
      <dgm:t>
        <a:bodyPr/>
        <a:lstStyle/>
        <a:p>
          <a:endParaRPr lang="en-US"/>
        </a:p>
      </dgm:t>
    </dgm:pt>
    <dgm:pt modelId="{489C37E4-F767-4FA8-99E5-2F2E5D54A57A}" type="sibTrans" cxnId="{192AE713-C8B4-482F-8393-8BC2327CC93A}">
      <dgm:prSet/>
      <dgm:spPr/>
      <dgm:t>
        <a:bodyPr/>
        <a:lstStyle/>
        <a:p>
          <a:endParaRPr lang="en-US"/>
        </a:p>
      </dgm:t>
    </dgm:pt>
    <dgm:pt modelId="{24F9A645-3951-4C0C-BABA-5862CF18C69C}" type="pres">
      <dgm:prSet presAssocID="{1FD6F17A-442D-4A6C-8B15-0D0D88B9431B}" presName="linear" presStyleCnt="0">
        <dgm:presLayoutVars>
          <dgm:animLvl val="lvl"/>
          <dgm:resizeHandles val="exact"/>
        </dgm:presLayoutVars>
      </dgm:prSet>
      <dgm:spPr/>
    </dgm:pt>
    <dgm:pt modelId="{46AED71B-76E8-4EAD-A7A9-EBA37492A75B}" type="pres">
      <dgm:prSet presAssocID="{0F4C0C3A-B213-46BF-9523-120A4416E5FE}" presName="parentText" presStyleLbl="node1" presStyleIdx="0" presStyleCnt="5" custScaleY="66619">
        <dgm:presLayoutVars>
          <dgm:chMax val="0"/>
          <dgm:bulletEnabled val="1"/>
        </dgm:presLayoutVars>
      </dgm:prSet>
      <dgm:spPr/>
    </dgm:pt>
    <dgm:pt modelId="{B7D3C8EF-47F5-444F-A238-5660374A7B12}" type="pres">
      <dgm:prSet presAssocID="{EAA4AB05-33C1-4CC0-8428-B20ACC09EAD9}" presName="spacer" presStyleCnt="0"/>
      <dgm:spPr/>
    </dgm:pt>
    <dgm:pt modelId="{28A52FD8-0C3E-49B0-B1EE-B2D8587E4605}" type="pres">
      <dgm:prSet presAssocID="{DF42E793-8FA5-4158-8639-7216D01545BF}" presName="parentText" presStyleLbl="node1" presStyleIdx="1" presStyleCnt="5" custScaleY="62300">
        <dgm:presLayoutVars>
          <dgm:chMax val="0"/>
          <dgm:bulletEnabled val="1"/>
        </dgm:presLayoutVars>
      </dgm:prSet>
      <dgm:spPr/>
    </dgm:pt>
    <dgm:pt modelId="{9A6507C6-2A65-47DB-A4B2-844ACE6F271C}" type="pres">
      <dgm:prSet presAssocID="{8398964C-C1BB-4F69-9F5B-51DC63F62BB1}" presName="spacer" presStyleCnt="0"/>
      <dgm:spPr/>
    </dgm:pt>
    <dgm:pt modelId="{BCB653F1-BB67-4AF9-B899-C376876071A4}" type="pres">
      <dgm:prSet presAssocID="{F96DEB67-9873-4B5C-A9A0-0C7BAB7A061B}" presName="parentText" presStyleLbl="node1" presStyleIdx="2" presStyleCnt="5" custScaleY="61351">
        <dgm:presLayoutVars>
          <dgm:chMax val="0"/>
          <dgm:bulletEnabled val="1"/>
        </dgm:presLayoutVars>
      </dgm:prSet>
      <dgm:spPr/>
    </dgm:pt>
    <dgm:pt modelId="{8ED1BDB7-E500-4A0F-988B-64C5298A77AB}" type="pres">
      <dgm:prSet presAssocID="{F96DEB67-9873-4B5C-A9A0-0C7BAB7A061B}" presName="childText" presStyleLbl="revTx" presStyleIdx="0" presStyleCnt="1">
        <dgm:presLayoutVars>
          <dgm:bulletEnabled val="1"/>
        </dgm:presLayoutVars>
      </dgm:prSet>
      <dgm:spPr/>
    </dgm:pt>
    <dgm:pt modelId="{21631B38-3C19-46C9-BBBF-D1D1E6BAC709}" type="pres">
      <dgm:prSet presAssocID="{168FC3C5-CFC2-483E-B97D-F9F5307B5945}" presName="parentText" presStyleLbl="node1" presStyleIdx="3" presStyleCnt="5">
        <dgm:presLayoutVars>
          <dgm:chMax val="0"/>
          <dgm:bulletEnabled val="1"/>
        </dgm:presLayoutVars>
      </dgm:prSet>
      <dgm:spPr/>
    </dgm:pt>
    <dgm:pt modelId="{DE9B781B-F0C9-444A-8F39-EA388D2B9CE7}" type="pres">
      <dgm:prSet presAssocID="{D02C07BD-EDE6-4DAF-87F5-2F521F59C66F}" presName="spacer" presStyleCnt="0"/>
      <dgm:spPr/>
    </dgm:pt>
    <dgm:pt modelId="{D218D0AC-856E-4352-8774-91B8402D2F67}" type="pres">
      <dgm:prSet presAssocID="{01D23178-8249-42BD-B814-DD3E41E3497E}" presName="parentText" presStyleLbl="node1" presStyleIdx="4" presStyleCnt="5">
        <dgm:presLayoutVars>
          <dgm:chMax val="0"/>
          <dgm:bulletEnabled val="1"/>
        </dgm:presLayoutVars>
      </dgm:prSet>
      <dgm:spPr/>
    </dgm:pt>
  </dgm:ptLst>
  <dgm:cxnLst>
    <dgm:cxn modelId="{87853200-DF62-450A-98C4-DEB24998CAEB}" srcId="{F96DEB67-9873-4B5C-A9A0-0C7BAB7A061B}" destId="{6EE0221F-7C64-4038-B89B-6D7106B74919}" srcOrd="0" destOrd="0" parTransId="{5ACA73CE-D6D7-4760-9581-81D2ABFDEBD9}" sibTransId="{8E82E451-6FD4-40FA-B01C-28754227C288}"/>
    <dgm:cxn modelId="{192AE713-C8B4-482F-8393-8BC2327CC93A}" srcId="{F96DEB67-9873-4B5C-A9A0-0C7BAB7A061B}" destId="{50417F28-F610-467E-BFF5-B6FFF2FB34FE}" srcOrd="2" destOrd="0" parTransId="{AB2A7E8D-D62D-4CCA-8BBC-F4EB0719ED08}" sibTransId="{489C37E4-F767-4FA8-99E5-2F2E5D54A57A}"/>
    <dgm:cxn modelId="{7FB15B21-6832-41C8-A2EB-4CB62502BD6C}" type="presOf" srcId="{DF42E793-8FA5-4158-8639-7216D01545BF}" destId="{28A52FD8-0C3E-49B0-B1EE-B2D8587E4605}" srcOrd="0" destOrd="0" presId="urn:microsoft.com/office/officeart/2005/8/layout/vList2"/>
    <dgm:cxn modelId="{E155B52A-5BD5-414B-BF5A-03409981B294}" srcId="{F96DEB67-9873-4B5C-A9A0-0C7BAB7A061B}" destId="{ED2FBB46-7F31-49D2-8C0C-A3C0D598E0B5}" srcOrd="1" destOrd="0" parTransId="{896B530F-1B81-4112-B73D-48F48436549D}" sibTransId="{C203835D-1F2B-4B0F-9922-E53628145AB5}"/>
    <dgm:cxn modelId="{5EB9F23F-13A8-44A0-B088-0D859A32C9E7}" srcId="{1FD6F17A-442D-4A6C-8B15-0D0D88B9431B}" destId="{DF42E793-8FA5-4158-8639-7216D01545BF}" srcOrd="1" destOrd="0" parTransId="{5B434423-880F-4538-8E47-FBC8BA52C524}" sibTransId="{8398964C-C1BB-4F69-9F5B-51DC63F62BB1}"/>
    <dgm:cxn modelId="{3BD6D243-2EB4-40FC-A40D-5A4D9C948D1E}" type="presOf" srcId="{0F4C0C3A-B213-46BF-9523-120A4416E5FE}" destId="{46AED71B-76E8-4EAD-A7A9-EBA37492A75B}" srcOrd="0" destOrd="0" presId="urn:microsoft.com/office/officeart/2005/8/layout/vList2"/>
    <dgm:cxn modelId="{60D30E70-0D47-4F85-8818-0A6A892596F4}" type="presOf" srcId="{50417F28-F610-467E-BFF5-B6FFF2FB34FE}" destId="{8ED1BDB7-E500-4A0F-988B-64C5298A77AB}" srcOrd="0" destOrd="2" presId="urn:microsoft.com/office/officeart/2005/8/layout/vList2"/>
    <dgm:cxn modelId="{C49F4472-0602-49B4-98CA-70D01E892EB6}" srcId="{1FD6F17A-442D-4A6C-8B15-0D0D88B9431B}" destId="{01D23178-8249-42BD-B814-DD3E41E3497E}" srcOrd="4" destOrd="0" parTransId="{B673FAD4-9F20-43D2-9361-FCD3D182FCC4}" sibTransId="{0A074F76-B803-4FF2-8FA0-CAECCD55F20F}"/>
    <dgm:cxn modelId="{26FEE874-59D5-40F2-A9C8-4E4934F4FE0F}" srcId="{1FD6F17A-442D-4A6C-8B15-0D0D88B9431B}" destId="{168FC3C5-CFC2-483E-B97D-F9F5307B5945}" srcOrd="3" destOrd="0" parTransId="{8DD54686-DC85-4045-B8EB-D1EC604E8AF2}" sibTransId="{D02C07BD-EDE6-4DAF-87F5-2F521F59C66F}"/>
    <dgm:cxn modelId="{040C2B5A-2996-4E93-ADC2-E68B8D31E979}" type="presOf" srcId="{168FC3C5-CFC2-483E-B97D-F9F5307B5945}" destId="{21631B38-3C19-46C9-BBBF-D1D1E6BAC709}" srcOrd="0" destOrd="0" presId="urn:microsoft.com/office/officeart/2005/8/layout/vList2"/>
    <dgm:cxn modelId="{00C8775A-8018-42D3-BAD6-498B0C7ED1C0}" type="presOf" srcId="{1FD6F17A-442D-4A6C-8B15-0D0D88B9431B}" destId="{24F9A645-3951-4C0C-BABA-5862CF18C69C}" srcOrd="0" destOrd="0" presId="urn:microsoft.com/office/officeart/2005/8/layout/vList2"/>
    <dgm:cxn modelId="{0F95AE7B-5782-4923-8A68-710504CDC15C}" srcId="{1FD6F17A-442D-4A6C-8B15-0D0D88B9431B}" destId="{F96DEB67-9873-4B5C-A9A0-0C7BAB7A061B}" srcOrd="2" destOrd="0" parTransId="{5455DAAC-D1A3-4DC4-BEE1-1101BAFD67AE}" sibTransId="{36056D49-3A8C-4AFA-8F37-AE75C0E248BE}"/>
    <dgm:cxn modelId="{B3342187-4DB5-4445-88C8-9EA5A4A3ADF1}" type="presOf" srcId="{F96DEB67-9873-4B5C-A9A0-0C7BAB7A061B}" destId="{BCB653F1-BB67-4AF9-B899-C376876071A4}" srcOrd="0" destOrd="0" presId="urn:microsoft.com/office/officeart/2005/8/layout/vList2"/>
    <dgm:cxn modelId="{2D4F0690-16E5-40EF-A7FA-883C976BB5D4}" type="presOf" srcId="{6EE0221F-7C64-4038-B89B-6D7106B74919}" destId="{8ED1BDB7-E500-4A0F-988B-64C5298A77AB}" srcOrd="0" destOrd="0" presId="urn:microsoft.com/office/officeart/2005/8/layout/vList2"/>
    <dgm:cxn modelId="{2FF729A0-B507-47A8-9E4D-1B885AC7D53E}" srcId="{1FD6F17A-442D-4A6C-8B15-0D0D88B9431B}" destId="{0F4C0C3A-B213-46BF-9523-120A4416E5FE}" srcOrd="0" destOrd="0" parTransId="{8AE7F000-A0A1-44ED-8A66-D0E0E5F8856F}" sibTransId="{EAA4AB05-33C1-4CC0-8428-B20ACC09EAD9}"/>
    <dgm:cxn modelId="{061C8FC6-0A48-4D84-AB6A-8935695E81FF}" type="presOf" srcId="{01D23178-8249-42BD-B814-DD3E41E3497E}" destId="{D218D0AC-856E-4352-8774-91B8402D2F67}" srcOrd="0" destOrd="0" presId="urn:microsoft.com/office/officeart/2005/8/layout/vList2"/>
    <dgm:cxn modelId="{3D9A82C8-94CA-43A1-A23A-11A8FD618787}" type="presOf" srcId="{ED2FBB46-7F31-49D2-8C0C-A3C0D598E0B5}" destId="{8ED1BDB7-E500-4A0F-988B-64C5298A77AB}" srcOrd="0" destOrd="1" presId="urn:microsoft.com/office/officeart/2005/8/layout/vList2"/>
    <dgm:cxn modelId="{E846C024-8BCC-4C15-98B6-53FE8E5AFCA0}" type="presParOf" srcId="{24F9A645-3951-4C0C-BABA-5862CF18C69C}" destId="{46AED71B-76E8-4EAD-A7A9-EBA37492A75B}" srcOrd="0" destOrd="0" presId="urn:microsoft.com/office/officeart/2005/8/layout/vList2"/>
    <dgm:cxn modelId="{77B35882-05AD-4E20-96E0-EB8C757152C7}" type="presParOf" srcId="{24F9A645-3951-4C0C-BABA-5862CF18C69C}" destId="{B7D3C8EF-47F5-444F-A238-5660374A7B12}" srcOrd="1" destOrd="0" presId="urn:microsoft.com/office/officeart/2005/8/layout/vList2"/>
    <dgm:cxn modelId="{C265EA69-0824-4C04-9A55-448815A6842D}" type="presParOf" srcId="{24F9A645-3951-4C0C-BABA-5862CF18C69C}" destId="{28A52FD8-0C3E-49B0-B1EE-B2D8587E4605}" srcOrd="2" destOrd="0" presId="urn:microsoft.com/office/officeart/2005/8/layout/vList2"/>
    <dgm:cxn modelId="{6BE8B2BB-569B-4FDE-A57B-F79C88331DE8}" type="presParOf" srcId="{24F9A645-3951-4C0C-BABA-5862CF18C69C}" destId="{9A6507C6-2A65-47DB-A4B2-844ACE6F271C}" srcOrd="3" destOrd="0" presId="urn:microsoft.com/office/officeart/2005/8/layout/vList2"/>
    <dgm:cxn modelId="{158B2397-3B04-4160-A9D2-4D47BD540F20}" type="presParOf" srcId="{24F9A645-3951-4C0C-BABA-5862CF18C69C}" destId="{BCB653F1-BB67-4AF9-B899-C376876071A4}" srcOrd="4" destOrd="0" presId="urn:microsoft.com/office/officeart/2005/8/layout/vList2"/>
    <dgm:cxn modelId="{5954BD03-1231-4A71-B858-EAB5AB3C027C}" type="presParOf" srcId="{24F9A645-3951-4C0C-BABA-5862CF18C69C}" destId="{8ED1BDB7-E500-4A0F-988B-64C5298A77AB}" srcOrd="5" destOrd="0" presId="urn:microsoft.com/office/officeart/2005/8/layout/vList2"/>
    <dgm:cxn modelId="{5368B914-9BE3-42A1-B418-E6ED8AA1E964}" type="presParOf" srcId="{24F9A645-3951-4C0C-BABA-5862CF18C69C}" destId="{21631B38-3C19-46C9-BBBF-D1D1E6BAC709}" srcOrd="6" destOrd="0" presId="urn:microsoft.com/office/officeart/2005/8/layout/vList2"/>
    <dgm:cxn modelId="{C3D79ABA-719B-4CD4-8EBE-D3D0DAE307DA}" type="presParOf" srcId="{24F9A645-3951-4C0C-BABA-5862CF18C69C}" destId="{DE9B781B-F0C9-444A-8F39-EA388D2B9CE7}" srcOrd="7" destOrd="0" presId="urn:microsoft.com/office/officeart/2005/8/layout/vList2"/>
    <dgm:cxn modelId="{D638A9CB-0CDD-494A-8ACB-A0360C575547}" type="presParOf" srcId="{24F9A645-3951-4C0C-BABA-5862CF18C69C}" destId="{D218D0AC-856E-4352-8774-91B8402D2F6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D1239D-77C3-4E29-81E3-826E64F858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9E67936-8AD1-4BF2-9AAB-4B7544268D2B}">
      <dgm:prSet custT="1"/>
      <dgm:spPr/>
      <dgm:t>
        <a:bodyPr/>
        <a:lstStyle/>
        <a:p>
          <a:r>
            <a:rPr lang="en-US" sz="2000" dirty="0">
              <a:solidFill>
                <a:schemeClr val="tx1"/>
              </a:solidFill>
            </a:rPr>
            <a:t>Measure of the efficacy of traditional lamps </a:t>
          </a:r>
        </a:p>
      </dgm:t>
    </dgm:pt>
    <dgm:pt modelId="{A3B35846-B65A-4399-A521-A131F86985E5}" type="parTrans" cxnId="{19423F89-0954-44F5-B3CB-ABAA83FF1BC9}">
      <dgm:prSet/>
      <dgm:spPr/>
      <dgm:t>
        <a:bodyPr/>
        <a:lstStyle/>
        <a:p>
          <a:endParaRPr lang="en-US"/>
        </a:p>
      </dgm:t>
    </dgm:pt>
    <dgm:pt modelId="{BAF7D4B0-E67C-4DFF-948D-20828075EDB0}" type="sibTrans" cxnId="{19423F89-0954-44F5-B3CB-ABAA83FF1BC9}">
      <dgm:prSet/>
      <dgm:spPr/>
      <dgm:t>
        <a:bodyPr/>
        <a:lstStyle/>
        <a:p>
          <a:endParaRPr lang="en-US"/>
        </a:p>
      </dgm:t>
    </dgm:pt>
    <dgm:pt modelId="{E91B490B-FFA2-4D40-90DA-E109F989BEB4}">
      <dgm:prSet custT="1"/>
      <dgm:spPr/>
      <dgm:t>
        <a:bodyPr/>
        <a:lstStyle/>
        <a:p>
          <a:r>
            <a:rPr lang="en-US" sz="2000" dirty="0">
              <a:solidFill>
                <a:schemeClr val="tx1"/>
              </a:solidFill>
            </a:rPr>
            <a:t>Higher efficacy lamps have higher LPW ratings</a:t>
          </a:r>
        </a:p>
      </dgm:t>
    </dgm:pt>
    <dgm:pt modelId="{6A153A97-3533-4C9F-BD98-D91ED28FBC31}" type="parTrans" cxnId="{C7111F10-B57F-4C50-869D-A1CA4C52891B}">
      <dgm:prSet/>
      <dgm:spPr/>
      <dgm:t>
        <a:bodyPr/>
        <a:lstStyle/>
        <a:p>
          <a:endParaRPr lang="en-US"/>
        </a:p>
      </dgm:t>
    </dgm:pt>
    <dgm:pt modelId="{12802124-4ADB-4C05-92EB-C80C10215891}" type="sibTrans" cxnId="{C7111F10-B57F-4C50-869D-A1CA4C52891B}">
      <dgm:prSet/>
      <dgm:spPr/>
      <dgm:t>
        <a:bodyPr/>
        <a:lstStyle/>
        <a:p>
          <a:endParaRPr lang="en-US"/>
        </a:p>
      </dgm:t>
    </dgm:pt>
    <dgm:pt modelId="{3EAACF34-887C-4CA2-859B-8A720ADF78F6}">
      <dgm:prSet custT="1"/>
      <dgm:spPr/>
      <dgm:t>
        <a:bodyPr/>
        <a:lstStyle/>
        <a:p>
          <a:r>
            <a:rPr lang="en-US" sz="2000" dirty="0">
              <a:solidFill>
                <a:schemeClr val="tx1"/>
              </a:solidFill>
            </a:rPr>
            <a:t>Like miles-per-gallon rating for a car</a:t>
          </a:r>
        </a:p>
      </dgm:t>
    </dgm:pt>
    <dgm:pt modelId="{F0E1CA16-9C99-45F8-80ED-AFF40245EB3A}" type="parTrans" cxnId="{B53BE6B5-5226-4D32-B91F-73FE2C860762}">
      <dgm:prSet/>
      <dgm:spPr/>
      <dgm:t>
        <a:bodyPr/>
        <a:lstStyle/>
        <a:p>
          <a:endParaRPr lang="en-US"/>
        </a:p>
      </dgm:t>
    </dgm:pt>
    <dgm:pt modelId="{B5A66B1B-943F-4B18-8DBA-D6B250B9EEB3}" type="sibTrans" cxnId="{B53BE6B5-5226-4D32-B91F-73FE2C860762}">
      <dgm:prSet/>
      <dgm:spPr/>
      <dgm:t>
        <a:bodyPr/>
        <a:lstStyle/>
        <a:p>
          <a:endParaRPr lang="en-US"/>
        </a:p>
      </dgm:t>
    </dgm:pt>
    <dgm:pt modelId="{8CDF1D74-2FC1-48CA-9CFE-28C38A7A5BCC}">
      <dgm:prSet custT="1"/>
      <dgm:spPr/>
      <dgm:t>
        <a:bodyPr/>
        <a:lstStyle/>
        <a:p>
          <a:r>
            <a:rPr lang="en-US" sz="2000" dirty="0">
              <a:solidFill>
                <a:schemeClr val="tx1"/>
              </a:solidFill>
            </a:rPr>
            <a:t>Always consider the efficacy of a system to include ballasts/drivers/transformers/fixtures, etc.</a:t>
          </a:r>
        </a:p>
      </dgm:t>
    </dgm:pt>
    <dgm:pt modelId="{840C7E93-75B4-413A-B36C-7C77433D2231}" type="parTrans" cxnId="{9A1AC42B-5142-4B9C-A548-5B3321B0F5FA}">
      <dgm:prSet/>
      <dgm:spPr/>
      <dgm:t>
        <a:bodyPr/>
        <a:lstStyle/>
        <a:p>
          <a:endParaRPr lang="en-US"/>
        </a:p>
      </dgm:t>
    </dgm:pt>
    <dgm:pt modelId="{1024D4D2-7EB2-448C-A086-0727FE45905F}" type="sibTrans" cxnId="{9A1AC42B-5142-4B9C-A548-5B3321B0F5FA}">
      <dgm:prSet/>
      <dgm:spPr/>
      <dgm:t>
        <a:bodyPr/>
        <a:lstStyle/>
        <a:p>
          <a:endParaRPr lang="en-US"/>
        </a:p>
      </dgm:t>
    </dgm:pt>
    <dgm:pt modelId="{5E5D14D1-B7AA-49E3-B983-7640EE6A3E69}" type="pres">
      <dgm:prSet presAssocID="{ABD1239D-77C3-4E29-81E3-826E64F85869}" presName="linear" presStyleCnt="0">
        <dgm:presLayoutVars>
          <dgm:animLvl val="lvl"/>
          <dgm:resizeHandles val="exact"/>
        </dgm:presLayoutVars>
      </dgm:prSet>
      <dgm:spPr/>
    </dgm:pt>
    <dgm:pt modelId="{7D2A75FA-1E52-4A08-A39E-60299D4CB765}" type="pres">
      <dgm:prSet presAssocID="{69E67936-8AD1-4BF2-9AAB-4B7544268D2B}" presName="parentText" presStyleLbl="node1" presStyleIdx="0" presStyleCnt="4" custLinFactY="-36342" custLinFactNeighborY="-100000">
        <dgm:presLayoutVars>
          <dgm:chMax val="0"/>
          <dgm:bulletEnabled val="1"/>
        </dgm:presLayoutVars>
      </dgm:prSet>
      <dgm:spPr/>
    </dgm:pt>
    <dgm:pt modelId="{BBA322A5-5BDC-4989-88A6-171DD01972DB}" type="pres">
      <dgm:prSet presAssocID="{BAF7D4B0-E67C-4DFF-948D-20828075EDB0}" presName="spacer" presStyleCnt="0"/>
      <dgm:spPr/>
    </dgm:pt>
    <dgm:pt modelId="{5D2EDC69-F896-4C0C-A3D6-B226E01E4EB4}" type="pres">
      <dgm:prSet presAssocID="{E91B490B-FFA2-4D40-90DA-E109F989BEB4}" presName="parentText" presStyleLbl="node1" presStyleIdx="1" presStyleCnt="4" custLinFactY="-22895" custLinFactNeighborY="-100000">
        <dgm:presLayoutVars>
          <dgm:chMax val="0"/>
          <dgm:bulletEnabled val="1"/>
        </dgm:presLayoutVars>
      </dgm:prSet>
      <dgm:spPr/>
    </dgm:pt>
    <dgm:pt modelId="{AD42FA69-1CD5-4C14-91E8-2E5A30356583}" type="pres">
      <dgm:prSet presAssocID="{12802124-4ADB-4C05-92EB-C80C10215891}" presName="spacer" presStyleCnt="0"/>
      <dgm:spPr/>
    </dgm:pt>
    <dgm:pt modelId="{C56775A4-DCC9-4CF2-8A24-CC72DCBAFC5D}" type="pres">
      <dgm:prSet presAssocID="{3EAACF34-887C-4CA2-859B-8A720ADF78F6}" presName="parentText" presStyleLbl="node1" presStyleIdx="2" presStyleCnt="4" custLinFactY="-7653" custLinFactNeighborY="-100000">
        <dgm:presLayoutVars>
          <dgm:chMax val="0"/>
          <dgm:bulletEnabled val="1"/>
        </dgm:presLayoutVars>
      </dgm:prSet>
      <dgm:spPr/>
    </dgm:pt>
    <dgm:pt modelId="{1B8564BA-71BC-4A95-BFD0-4486CAD1FE6E}" type="pres">
      <dgm:prSet presAssocID="{B5A66B1B-943F-4B18-8DBA-D6B250B9EEB3}" presName="spacer" presStyleCnt="0"/>
      <dgm:spPr/>
    </dgm:pt>
    <dgm:pt modelId="{A36B8453-5F8F-4391-8CBA-7FD850F66901}" type="pres">
      <dgm:prSet presAssocID="{8CDF1D74-2FC1-48CA-9CFE-28C38A7A5BCC}" presName="parentText" presStyleLbl="node1" presStyleIdx="3" presStyleCnt="4" custScaleY="179913" custLinFactY="5203" custLinFactNeighborY="100000">
        <dgm:presLayoutVars>
          <dgm:chMax val="0"/>
          <dgm:bulletEnabled val="1"/>
        </dgm:presLayoutVars>
      </dgm:prSet>
      <dgm:spPr/>
    </dgm:pt>
  </dgm:ptLst>
  <dgm:cxnLst>
    <dgm:cxn modelId="{C7111F10-B57F-4C50-869D-A1CA4C52891B}" srcId="{ABD1239D-77C3-4E29-81E3-826E64F85869}" destId="{E91B490B-FFA2-4D40-90DA-E109F989BEB4}" srcOrd="1" destOrd="0" parTransId="{6A153A97-3533-4C9F-BD98-D91ED28FBC31}" sibTransId="{12802124-4ADB-4C05-92EB-C80C10215891}"/>
    <dgm:cxn modelId="{9A1AC42B-5142-4B9C-A548-5B3321B0F5FA}" srcId="{ABD1239D-77C3-4E29-81E3-826E64F85869}" destId="{8CDF1D74-2FC1-48CA-9CFE-28C38A7A5BCC}" srcOrd="3" destOrd="0" parTransId="{840C7E93-75B4-413A-B36C-7C77433D2231}" sibTransId="{1024D4D2-7EB2-448C-A086-0727FE45905F}"/>
    <dgm:cxn modelId="{751D343F-9B9D-45EE-9733-9694D289324F}" type="presOf" srcId="{3EAACF34-887C-4CA2-859B-8A720ADF78F6}" destId="{C56775A4-DCC9-4CF2-8A24-CC72DCBAFC5D}" srcOrd="0" destOrd="0" presId="urn:microsoft.com/office/officeart/2005/8/layout/vList2"/>
    <dgm:cxn modelId="{51F81351-0ACC-4A9D-99C4-64D9545C1E97}" type="presOf" srcId="{ABD1239D-77C3-4E29-81E3-826E64F85869}" destId="{5E5D14D1-B7AA-49E3-B983-7640EE6A3E69}" srcOrd="0" destOrd="0" presId="urn:microsoft.com/office/officeart/2005/8/layout/vList2"/>
    <dgm:cxn modelId="{9A8DFC57-6FAE-4C0C-A10B-0BCE8EB6961D}" type="presOf" srcId="{69E67936-8AD1-4BF2-9AAB-4B7544268D2B}" destId="{7D2A75FA-1E52-4A08-A39E-60299D4CB765}" srcOrd="0" destOrd="0" presId="urn:microsoft.com/office/officeart/2005/8/layout/vList2"/>
    <dgm:cxn modelId="{1C2D677F-F1B4-4DE6-942C-3115DE282FA4}" type="presOf" srcId="{8CDF1D74-2FC1-48CA-9CFE-28C38A7A5BCC}" destId="{A36B8453-5F8F-4391-8CBA-7FD850F66901}" srcOrd="0" destOrd="0" presId="urn:microsoft.com/office/officeart/2005/8/layout/vList2"/>
    <dgm:cxn modelId="{19423F89-0954-44F5-B3CB-ABAA83FF1BC9}" srcId="{ABD1239D-77C3-4E29-81E3-826E64F85869}" destId="{69E67936-8AD1-4BF2-9AAB-4B7544268D2B}" srcOrd="0" destOrd="0" parTransId="{A3B35846-B65A-4399-A521-A131F86985E5}" sibTransId="{BAF7D4B0-E67C-4DFF-948D-20828075EDB0}"/>
    <dgm:cxn modelId="{B53BE6B5-5226-4D32-B91F-73FE2C860762}" srcId="{ABD1239D-77C3-4E29-81E3-826E64F85869}" destId="{3EAACF34-887C-4CA2-859B-8A720ADF78F6}" srcOrd="2" destOrd="0" parTransId="{F0E1CA16-9C99-45F8-80ED-AFF40245EB3A}" sibTransId="{B5A66B1B-943F-4B18-8DBA-D6B250B9EEB3}"/>
    <dgm:cxn modelId="{75D865B9-3740-43A6-B408-5B009EB31AC0}" type="presOf" srcId="{E91B490B-FFA2-4D40-90DA-E109F989BEB4}" destId="{5D2EDC69-F896-4C0C-A3D6-B226E01E4EB4}" srcOrd="0" destOrd="0" presId="urn:microsoft.com/office/officeart/2005/8/layout/vList2"/>
    <dgm:cxn modelId="{03664C45-EF7D-4DDC-98CE-25C17479AE6A}" type="presParOf" srcId="{5E5D14D1-B7AA-49E3-B983-7640EE6A3E69}" destId="{7D2A75FA-1E52-4A08-A39E-60299D4CB765}" srcOrd="0" destOrd="0" presId="urn:microsoft.com/office/officeart/2005/8/layout/vList2"/>
    <dgm:cxn modelId="{8CF1446A-0448-4F86-95CF-B030DA523B45}" type="presParOf" srcId="{5E5D14D1-B7AA-49E3-B983-7640EE6A3E69}" destId="{BBA322A5-5BDC-4989-88A6-171DD01972DB}" srcOrd="1" destOrd="0" presId="urn:microsoft.com/office/officeart/2005/8/layout/vList2"/>
    <dgm:cxn modelId="{2919735E-2790-4029-BA9F-D2CBCBB72632}" type="presParOf" srcId="{5E5D14D1-B7AA-49E3-B983-7640EE6A3E69}" destId="{5D2EDC69-F896-4C0C-A3D6-B226E01E4EB4}" srcOrd="2" destOrd="0" presId="urn:microsoft.com/office/officeart/2005/8/layout/vList2"/>
    <dgm:cxn modelId="{E009ACE5-6414-40E0-BEFA-540316EBE87B}" type="presParOf" srcId="{5E5D14D1-B7AA-49E3-B983-7640EE6A3E69}" destId="{AD42FA69-1CD5-4C14-91E8-2E5A30356583}" srcOrd="3" destOrd="0" presId="urn:microsoft.com/office/officeart/2005/8/layout/vList2"/>
    <dgm:cxn modelId="{7C7CCF0A-BD97-4F20-8B76-551DD3061C45}" type="presParOf" srcId="{5E5D14D1-B7AA-49E3-B983-7640EE6A3E69}" destId="{C56775A4-DCC9-4CF2-8A24-CC72DCBAFC5D}" srcOrd="4" destOrd="0" presId="urn:microsoft.com/office/officeart/2005/8/layout/vList2"/>
    <dgm:cxn modelId="{93F031AB-D201-4E07-8C3B-075B05B9C10D}" type="presParOf" srcId="{5E5D14D1-B7AA-49E3-B983-7640EE6A3E69}" destId="{1B8564BA-71BC-4A95-BFD0-4486CAD1FE6E}" srcOrd="5" destOrd="0" presId="urn:microsoft.com/office/officeart/2005/8/layout/vList2"/>
    <dgm:cxn modelId="{B6CB65C8-55B0-44F1-8190-FF434E89AA82}" type="presParOf" srcId="{5E5D14D1-B7AA-49E3-B983-7640EE6A3E69}" destId="{A36B8453-5F8F-4391-8CBA-7FD850F6690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93E82A-56F6-43E3-81AF-9AD507703D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85C5CAA-33F6-463F-9D34-A0E1601C2339}">
      <dgm:prSet custT="1"/>
      <dgm:spPr/>
      <dgm:t>
        <a:bodyPr/>
        <a:lstStyle/>
        <a:p>
          <a:r>
            <a:rPr lang="en-US" sz="2000" dirty="0">
              <a:solidFill>
                <a:schemeClr val="tx1"/>
              </a:solidFill>
            </a:rPr>
            <a:t>Proper light levels required</a:t>
          </a:r>
        </a:p>
      </dgm:t>
    </dgm:pt>
    <dgm:pt modelId="{A8E3D586-4526-4721-96AE-907FDFC6BAA3}" type="parTrans" cxnId="{ADCB7849-D9BF-4E72-96CA-30C0480E49E0}">
      <dgm:prSet/>
      <dgm:spPr/>
      <dgm:t>
        <a:bodyPr/>
        <a:lstStyle/>
        <a:p>
          <a:endParaRPr lang="en-US"/>
        </a:p>
      </dgm:t>
    </dgm:pt>
    <dgm:pt modelId="{7F95A3F0-DFBE-46DA-9050-E5330BBF61F3}" type="sibTrans" cxnId="{ADCB7849-D9BF-4E72-96CA-30C0480E49E0}">
      <dgm:prSet/>
      <dgm:spPr/>
      <dgm:t>
        <a:bodyPr/>
        <a:lstStyle/>
        <a:p>
          <a:endParaRPr lang="en-US"/>
        </a:p>
      </dgm:t>
    </dgm:pt>
    <dgm:pt modelId="{DB128BF5-E105-43D9-B139-FB40BF647CD2}">
      <dgm:prSet custT="1"/>
      <dgm:spPr/>
      <dgm:t>
        <a:bodyPr/>
        <a:lstStyle/>
        <a:p>
          <a:r>
            <a:rPr lang="en-US" sz="2000" dirty="0">
              <a:solidFill>
                <a:schemeClr val="tx1"/>
              </a:solidFill>
            </a:rPr>
            <a:t>IES recommendations</a:t>
          </a:r>
        </a:p>
      </dgm:t>
    </dgm:pt>
    <dgm:pt modelId="{625FF66C-312F-4C59-A579-CA03E6829AC3}" type="parTrans" cxnId="{E841FE64-9F50-42BD-9312-7DC630A2971D}">
      <dgm:prSet/>
      <dgm:spPr/>
      <dgm:t>
        <a:bodyPr/>
        <a:lstStyle/>
        <a:p>
          <a:endParaRPr lang="en-US"/>
        </a:p>
      </dgm:t>
    </dgm:pt>
    <dgm:pt modelId="{3B9C436B-4381-4AAB-96FD-356113351D26}" type="sibTrans" cxnId="{E841FE64-9F50-42BD-9312-7DC630A2971D}">
      <dgm:prSet/>
      <dgm:spPr/>
      <dgm:t>
        <a:bodyPr/>
        <a:lstStyle/>
        <a:p>
          <a:endParaRPr lang="en-US"/>
        </a:p>
      </dgm:t>
    </dgm:pt>
    <dgm:pt modelId="{EE1F3E07-C122-48F9-B4AA-D025BDD90843}">
      <dgm:prSet custT="1"/>
      <dgm:spPr/>
      <dgm:t>
        <a:bodyPr/>
        <a:lstStyle/>
        <a:p>
          <a:r>
            <a:rPr lang="en-US" sz="2000" dirty="0">
              <a:solidFill>
                <a:schemeClr val="tx1"/>
              </a:solidFill>
            </a:rPr>
            <a:t>State/local standards</a:t>
          </a:r>
        </a:p>
      </dgm:t>
    </dgm:pt>
    <dgm:pt modelId="{62A7FE1C-AC56-4EF7-9112-C83CF792FB61}" type="parTrans" cxnId="{146303D1-31F7-463B-821A-7EAC545F2F51}">
      <dgm:prSet/>
      <dgm:spPr/>
      <dgm:t>
        <a:bodyPr/>
        <a:lstStyle/>
        <a:p>
          <a:endParaRPr lang="en-US"/>
        </a:p>
      </dgm:t>
    </dgm:pt>
    <dgm:pt modelId="{92470395-D3AE-455A-BDC9-9AE2144684C8}" type="sibTrans" cxnId="{146303D1-31F7-463B-821A-7EAC545F2F51}">
      <dgm:prSet/>
      <dgm:spPr/>
      <dgm:t>
        <a:bodyPr/>
        <a:lstStyle/>
        <a:p>
          <a:endParaRPr lang="en-US"/>
        </a:p>
      </dgm:t>
    </dgm:pt>
    <dgm:pt modelId="{2011D7F2-2A8B-483F-B836-0303CE2CC3B1}">
      <dgm:prSet custT="1"/>
      <dgm:spPr/>
      <dgm:t>
        <a:bodyPr/>
        <a:lstStyle/>
        <a:p>
          <a:r>
            <a:rPr lang="en-US" sz="2000" dirty="0">
              <a:solidFill>
                <a:schemeClr val="tx1"/>
              </a:solidFill>
            </a:rPr>
            <a:t>Where light levels are correct, visual tasks are easier</a:t>
          </a:r>
        </a:p>
      </dgm:t>
    </dgm:pt>
    <dgm:pt modelId="{A4718366-6A9F-4FFB-8081-2E1B6152E7BA}" type="parTrans" cxnId="{DDA4C75D-8E33-453D-8FEA-65D561BD3B67}">
      <dgm:prSet/>
      <dgm:spPr/>
      <dgm:t>
        <a:bodyPr/>
        <a:lstStyle/>
        <a:p>
          <a:endParaRPr lang="en-US"/>
        </a:p>
      </dgm:t>
    </dgm:pt>
    <dgm:pt modelId="{7DBCFE89-763A-4395-97A1-822EBD5906AD}" type="sibTrans" cxnId="{DDA4C75D-8E33-453D-8FEA-65D561BD3B67}">
      <dgm:prSet/>
      <dgm:spPr/>
      <dgm:t>
        <a:bodyPr/>
        <a:lstStyle/>
        <a:p>
          <a:endParaRPr lang="en-US"/>
        </a:p>
      </dgm:t>
    </dgm:pt>
    <dgm:pt modelId="{F257AA0A-89BA-480F-A5F7-40B900E75233}">
      <dgm:prSet custT="1"/>
      <dgm:spPr/>
      <dgm:t>
        <a:bodyPr/>
        <a:lstStyle/>
        <a:p>
          <a:pPr>
            <a:buFontTx/>
            <a:buNone/>
          </a:pPr>
          <a:r>
            <a:rPr lang="en-US" sz="2000" dirty="0">
              <a:solidFill>
                <a:schemeClr val="tx1"/>
              </a:solidFill>
            </a:rPr>
            <a:t>Students/workers can see well</a:t>
          </a:r>
        </a:p>
      </dgm:t>
    </dgm:pt>
    <dgm:pt modelId="{925A6D3F-2DD7-41DA-8911-F58FD7769CB5}" type="parTrans" cxnId="{18BC960F-7ACB-4D67-8E65-58D9A3207247}">
      <dgm:prSet/>
      <dgm:spPr/>
      <dgm:t>
        <a:bodyPr/>
        <a:lstStyle/>
        <a:p>
          <a:endParaRPr lang="en-US"/>
        </a:p>
      </dgm:t>
    </dgm:pt>
    <dgm:pt modelId="{8708F5C4-ED3E-4270-947A-1537FE1194F7}" type="sibTrans" cxnId="{18BC960F-7ACB-4D67-8E65-58D9A3207247}">
      <dgm:prSet/>
      <dgm:spPr/>
      <dgm:t>
        <a:bodyPr/>
        <a:lstStyle/>
        <a:p>
          <a:endParaRPr lang="en-US"/>
        </a:p>
      </dgm:t>
    </dgm:pt>
    <dgm:pt modelId="{3FFE4FCE-6D26-4B79-8A7F-271AE0F12119}">
      <dgm:prSet custT="1"/>
      <dgm:spPr/>
      <dgm:t>
        <a:bodyPr/>
        <a:lstStyle/>
        <a:p>
          <a:r>
            <a:rPr lang="en-US" sz="2000" dirty="0">
              <a:solidFill>
                <a:schemeClr val="tx1"/>
              </a:solidFill>
            </a:rPr>
            <a:t>Maintenance personnel maintain proper levels, and correct improper light levels</a:t>
          </a:r>
        </a:p>
      </dgm:t>
    </dgm:pt>
    <dgm:pt modelId="{AC87FECC-1C42-41F1-9252-8A96960D795C}" type="parTrans" cxnId="{0771DEF4-1A30-4DDE-A8D9-D2832BAD76EF}">
      <dgm:prSet/>
      <dgm:spPr/>
      <dgm:t>
        <a:bodyPr/>
        <a:lstStyle/>
        <a:p>
          <a:endParaRPr lang="en-US"/>
        </a:p>
      </dgm:t>
    </dgm:pt>
    <dgm:pt modelId="{1307C50F-095D-4B67-8089-02910F0D6EC6}" type="sibTrans" cxnId="{0771DEF4-1A30-4DDE-A8D9-D2832BAD76EF}">
      <dgm:prSet/>
      <dgm:spPr/>
      <dgm:t>
        <a:bodyPr/>
        <a:lstStyle/>
        <a:p>
          <a:endParaRPr lang="en-US"/>
        </a:p>
      </dgm:t>
    </dgm:pt>
    <dgm:pt modelId="{39D0D437-32D5-49FC-BC75-BD0631AADC31}">
      <dgm:prSet custT="1"/>
      <dgm:spPr/>
      <dgm:t>
        <a:bodyPr/>
        <a:lstStyle/>
        <a:p>
          <a:pPr>
            <a:buFontTx/>
            <a:buNone/>
          </a:pPr>
          <a:r>
            <a:rPr lang="en-US" sz="2000" dirty="0">
              <a:solidFill>
                <a:schemeClr val="tx1"/>
              </a:solidFill>
            </a:rPr>
            <a:t>Too high or too low</a:t>
          </a:r>
        </a:p>
      </dgm:t>
    </dgm:pt>
    <dgm:pt modelId="{5C7C0630-5758-43A3-8847-2B6426F7A6E1}" type="parTrans" cxnId="{D3DF99DD-0E6C-4BF4-9E1E-91ADC27DC0AA}">
      <dgm:prSet/>
      <dgm:spPr/>
      <dgm:t>
        <a:bodyPr/>
        <a:lstStyle/>
        <a:p>
          <a:endParaRPr lang="en-US"/>
        </a:p>
      </dgm:t>
    </dgm:pt>
    <dgm:pt modelId="{977CF0FF-E6D7-4A8C-B20F-69E48FDA2B88}" type="sibTrans" cxnId="{D3DF99DD-0E6C-4BF4-9E1E-91ADC27DC0AA}">
      <dgm:prSet/>
      <dgm:spPr/>
      <dgm:t>
        <a:bodyPr/>
        <a:lstStyle/>
        <a:p>
          <a:endParaRPr lang="en-US"/>
        </a:p>
      </dgm:t>
    </dgm:pt>
    <dgm:pt modelId="{05C31E18-4E4A-45B2-8C04-9381FD486E4F}" type="pres">
      <dgm:prSet presAssocID="{7393E82A-56F6-43E3-81AF-9AD507703DAC}" presName="linear" presStyleCnt="0">
        <dgm:presLayoutVars>
          <dgm:animLvl val="lvl"/>
          <dgm:resizeHandles val="exact"/>
        </dgm:presLayoutVars>
      </dgm:prSet>
      <dgm:spPr/>
    </dgm:pt>
    <dgm:pt modelId="{CE8F4270-D585-4F68-9A34-512D88CF4C60}" type="pres">
      <dgm:prSet presAssocID="{B85C5CAA-33F6-463F-9D34-A0E1601C2339}" presName="parentText" presStyleLbl="node1" presStyleIdx="0" presStyleCnt="3" custScaleY="58333">
        <dgm:presLayoutVars>
          <dgm:chMax val="0"/>
          <dgm:bulletEnabled val="1"/>
        </dgm:presLayoutVars>
      </dgm:prSet>
      <dgm:spPr/>
    </dgm:pt>
    <dgm:pt modelId="{0C144D10-7E63-452C-A90B-FCD87919FD3E}" type="pres">
      <dgm:prSet presAssocID="{B85C5CAA-33F6-463F-9D34-A0E1601C2339}" presName="childText" presStyleLbl="revTx" presStyleIdx="0" presStyleCnt="3">
        <dgm:presLayoutVars>
          <dgm:bulletEnabled val="1"/>
        </dgm:presLayoutVars>
      </dgm:prSet>
      <dgm:spPr/>
    </dgm:pt>
    <dgm:pt modelId="{53889857-4E01-462D-B3B1-8C28EBB36153}" type="pres">
      <dgm:prSet presAssocID="{2011D7F2-2A8B-483F-B836-0303CE2CC3B1}" presName="parentText" presStyleLbl="node1" presStyleIdx="1" presStyleCnt="3" custScaleY="75333">
        <dgm:presLayoutVars>
          <dgm:chMax val="0"/>
          <dgm:bulletEnabled val="1"/>
        </dgm:presLayoutVars>
      </dgm:prSet>
      <dgm:spPr/>
    </dgm:pt>
    <dgm:pt modelId="{7F6968EB-CA82-44D1-8796-E14D2EE8FE7D}" type="pres">
      <dgm:prSet presAssocID="{2011D7F2-2A8B-483F-B836-0303CE2CC3B1}" presName="childText" presStyleLbl="revTx" presStyleIdx="1" presStyleCnt="3">
        <dgm:presLayoutVars>
          <dgm:bulletEnabled val="1"/>
        </dgm:presLayoutVars>
      </dgm:prSet>
      <dgm:spPr/>
    </dgm:pt>
    <dgm:pt modelId="{F5BFDC70-2F83-4EEF-910C-F5097B2916FA}" type="pres">
      <dgm:prSet presAssocID="{3FFE4FCE-6D26-4B79-8A7F-271AE0F12119}" presName="parentText" presStyleLbl="node1" presStyleIdx="2" presStyleCnt="3" custScaleY="90430">
        <dgm:presLayoutVars>
          <dgm:chMax val="0"/>
          <dgm:bulletEnabled val="1"/>
        </dgm:presLayoutVars>
      </dgm:prSet>
      <dgm:spPr/>
    </dgm:pt>
    <dgm:pt modelId="{F406102E-739A-483B-B921-940C58531945}" type="pres">
      <dgm:prSet presAssocID="{3FFE4FCE-6D26-4B79-8A7F-271AE0F12119}" presName="childText" presStyleLbl="revTx" presStyleIdx="2" presStyleCnt="3">
        <dgm:presLayoutVars>
          <dgm:bulletEnabled val="1"/>
        </dgm:presLayoutVars>
      </dgm:prSet>
      <dgm:spPr/>
    </dgm:pt>
  </dgm:ptLst>
  <dgm:cxnLst>
    <dgm:cxn modelId="{281F000F-2E3A-4685-942C-255FECBEF93C}" type="presOf" srcId="{39D0D437-32D5-49FC-BC75-BD0631AADC31}" destId="{F406102E-739A-483B-B921-940C58531945}" srcOrd="0" destOrd="0" presId="urn:microsoft.com/office/officeart/2005/8/layout/vList2"/>
    <dgm:cxn modelId="{18BC960F-7ACB-4D67-8E65-58D9A3207247}" srcId="{2011D7F2-2A8B-483F-B836-0303CE2CC3B1}" destId="{F257AA0A-89BA-480F-A5F7-40B900E75233}" srcOrd="0" destOrd="0" parTransId="{925A6D3F-2DD7-41DA-8911-F58FD7769CB5}" sibTransId="{8708F5C4-ED3E-4270-947A-1537FE1194F7}"/>
    <dgm:cxn modelId="{FBE5CE25-35A0-4556-B270-6DF70762B485}" type="presOf" srcId="{3FFE4FCE-6D26-4B79-8A7F-271AE0F12119}" destId="{F5BFDC70-2F83-4EEF-910C-F5097B2916FA}" srcOrd="0" destOrd="0" presId="urn:microsoft.com/office/officeart/2005/8/layout/vList2"/>
    <dgm:cxn modelId="{DDA4C75D-8E33-453D-8FEA-65D561BD3B67}" srcId="{7393E82A-56F6-43E3-81AF-9AD507703DAC}" destId="{2011D7F2-2A8B-483F-B836-0303CE2CC3B1}" srcOrd="1" destOrd="0" parTransId="{A4718366-6A9F-4FFB-8081-2E1B6152E7BA}" sibTransId="{7DBCFE89-763A-4395-97A1-822EBD5906AD}"/>
    <dgm:cxn modelId="{67FE5941-23E3-4F38-BC57-85A461444B58}" type="presOf" srcId="{DB128BF5-E105-43D9-B139-FB40BF647CD2}" destId="{0C144D10-7E63-452C-A90B-FCD87919FD3E}" srcOrd="0" destOrd="0" presId="urn:microsoft.com/office/officeart/2005/8/layout/vList2"/>
    <dgm:cxn modelId="{E841FE64-9F50-42BD-9312-7DC630A2971D}" srcId="{B85C5CAA-33F6-463F-9D34-A0E1601C2339}" destId="{DB128BF5-E105-43D9-B139-FB40BF647CD2}" srcOrd="0" destOrd="0" parTransId="{625FF66C-312F-4C59-A579-CA03E6829AC3}" sibTransId="{3B9C436B-4381-4AAB-96FD-356113351D26}"/>
    <dgm:cxn modelId="{ADCB7849-D9BF-4E72-96CA-30C0480E49E0}" srcId="{7393E82A-56F6-43E3-81AF-9AD507703DAC}" destId="{B85C5CAA-33F6-463F-9D34-A0E1601C2339}" srcOrd="0" destOrd="0" parTransId="{A8E3D586-4526-4721-96AE-907FDFC6BAA3}" sibTransId="{7F95A3F0-DFBE-46DA-9050-E5330BBF61F3}"/>
    <dgm:cxn modelId="{7CFDF26E-71FE-4988-B5DB-73DC17F27C72}" type="presOf" srcId="{F257AA0A-89BA-480F-A5F7-40B900E75233}" destId="{7F6968EB-CA82-44D1-8796-E14D2EE8FE7D}" srcOrd="0" destOrd="0" presId="urn:microsoft.com/office/officeart/2005/8/layout/vList2"/>
    <dgm:cxn modelId="{020991CC-5443-4768-A921-7062AA5BE98E}" type="presOf" srcId="{2011D7F2-2A8B-483F-B836-0303CE2CC3B1}" destId="{53889857-4E01-462D-B3B1-8C28EBB36153}" srcOrd="0" destOrd="0" presId="urn:microsoft.com/office/officeart/2005/8/layout/vList2"/>
    <dgm:cxn modelId="{146303D1-31F7-463B-821A-7EAC545F2F51}" srcId="{B85C5CAA-33F6-463F-9D34-A0E1601C2339}" destId="{EE1F3E07-C122-48F9-B4AA-D025BDD90843}" srcOrd="1" destOrd="0" parTransId="{62A7FE1C-AC56-4EF7-9112-C83CF792FB61}" sibTransId="{92470395-D3AE-455A-BDC9-9AE2144684C8}"/>
    <dgm:cxn modelId="{D3DF99DD-0E6C-4BF4-9E1E-91ADC27DC0AA}" srcId="{3FFE4FCE-6D26-4B79-8A7F-271AE0F12119}" destId="{39D0D437-32D5-49FC-BC75-BD0631AADC31}" srcOrd="0" destOrd="0" parTransId="{5C7C0630-5758-43A3-8847-2B6426F7A6E1}" sibTransId="{977CF0FF-E6D7-4A8C-B20F-69E48FDA2B88}"/>
    <dgm:cxn modelId="{F6C817E0-B0B3-4537-BB59-B644B1B9B2F2}" type="presOf" srcId="{7393E82A-56F6-43E3-81AF-9AD507703DAC}" destId="{05C31E18-4E4A-45B2-8C04-9381FD486E4F}" srcOrd="0" destOrd="0" presId="urn:microsoft.com/office/officeart/2005/8/layout/vList2"/>
    <dgm:cxn modelId="{B01B91E5-8BDA-4935-AA28-7EE887294E79}" type="presOf" srcId="{B85C5CAA-33F6-463F-9D34-A0E1601C2339}" destId="{CE8F4270-D585-4F68-9A34-512D88CF4C60}" srcOrd="0" destOrd="0" presId="urn:microsoft.com/office/officeart/2005/8/layout/vList2"/>
    <dgm:cxn modelId="{0771DEF4-1A30-4DDE-A8D9-D2832BAD76EF}" srcId="{7393E82A-56F6-43E3-81AF-9AD507703DAC}" destId="{3FFE4FCE-6D26-4B79-8A7F-271AE0F12119}" srcOrd="2" destOrd="0" parTransId="{AC87FECC-1C42-41F1-9252-8A96960D795C}" sibTransId="{1307C50F-095D-4B67-8089-02910F0D6EC6}"/>
    <dgm:cxn modelId="{EA19B6FE-CDBD-4976-9068-A200A9363ED5}" type="presOf" srcId="{EE1F3E07-C122-48F9-B4AA-D025BDD90843}" destId="{0C144D10-7E63-452C-A90B-FCD87919FD3E}" srcOrd="0" destOrd="1" presId="urn:microsoft.com/office/officeart/2005/8/layout/vList2"/>
    <dgm:cxn modelId="{6416B8FD-EEE1-4B7B-8661-9847AEB82E44}" type="presParOf" srcId="{05C31E18-4E4A-45B2-8C04-9381FD486E4F}" destId="{CE8F4270-D585-4F68-9A34-512D88CF4C60}" srcOrd="0" destOrd="0" presId="urn:microsoft.com/office/officeart/2005/8/layout/vList2"/>
    <dgm:cxn modelId="{2B6AE5CE-8BD3-49BD-BE3E-5F4E1BE00DC4}" type="presParOf" srcId="{05C31E18-4E4A-45B2-8C04-9381FD486E4F}" destId="{0C144D10-7E63-452C-A90B-FCD87919FD3E}" srcOrd="1" destOrd="0" presId="urn:microsoft.com/office/officeart/2005/8/layout/vList2"/>
    <dgm:cxn modelId="{E89D9EFF-9536-4E60-8311-8C7E4B6339F0}" type="presParOf" srcId="{05C31E18-4E4A-45B2-8C04-9381FD486E4F}" destId="{53889857-4E01-462D-B3B1-8C28EBB36153}" srcOrd="2" destOrd="0" presId="urn:microsoft.com/office/officeart/2005/8/layout/vList2"/>
    <dgm:cxn modelId="{345B1977-D4F1-4774-AC9B-DEE0E6441DEA}" type="presParOf" srcId="{05C31E18-4E4A-45B2-8C04-9381FD486E4F}" destId="{7F6968EB-CA82-44D1-8796-E14D2EE8FE7D}" srcOrd="3" destOrd="0" presId="urn:microsoft.com/office/officeart/2005/8/layout/vList2"/>
    <dgm:cxn modelId="{49458927-98F6-4806-9CCE-F7F69EC695CA}" type="presParOf" srcId="{05C31E18-4E4A-45B2-8C04-9381FD486E4F}" destId="{F5BFDC70-2F83-4EEF-910C-F5097B2916FA}" srcOrd="4" destOrd="0" presId="urn:microsoft.com/office/officeart/2005/8/layout/vList2"/>
    <dgm:cxn modelId="{2B675EA8-59E2-4C0F-B5B9-841719781470}" type="presParOf" srcId="{05C31E18-4E4A-45B2-8C04-9381FD486E4F}" destId="{F406102E-739A-483B-B921-940C5853194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35144E-5EF3-49A0-B01E-6401A0B5156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F2A6DA-DD9F-4F34-86A2-4EB8FA3A0129}">
      <dgm:prSet/>
      <dgm:spPr/>
      <dgm:t>
        <a:bodyPr/>
        <a:lstStyle/>
        <a:p>
          <a:pPr>
            <a:lnSpc>
              <a:spcPct val="100000"/>
            </a:lnSpc>
          </a:pPr>
          <a:r>
            <a:rPr lang="en-US" dirty="0"/>
            <a:t>Take measurement at task surface</a:t>
          </a:r>
        </a:p>
      </dgm:t>
    </dgm:pt>
    <dgm:pt modelId="{1205898A-D806-4875-AA85-3B47D83587E7}" type="parTrans" cxnId="{B41BE5F9-B3EA-4B47-87BD-4B31970A2C5D}">
      <dgm:prSet/>
      <dgm:spPr/>
      <dgm:t>
        <a:bodyPr/>
        <a:lstStyle/>
        <a:p>
          <a:endParaRPr lang="en-US"/>
        </a:p>
      </dgm:t>
    </dgm:pt>
    <dgm:pt modelId="{A824F223-9BBA-475A-A4DE-B5675BBC33DD}" type="sibTrans" cxnId="{B41BE5F9-B3EA-4B47-87BD-4B31970A2C5D}">
      <dgm:prSet/>
      <dgm:spPr/>
      <dgm:t>
        <a:bodyPr/>
        <a:lstStyle/>
        <a:p>
          <a:endParaRPr lang="en-US"/>
        </a:p>
      </dgm:t>
    </dgm:pt>
    <dgm:pt modelId="{84155C21-5A66-463A-8653-5634633C8207}">
      <dgm:prSet/>
      <dgm:spPr/>
      <dgm:t>
        <a:bodyPr/>
        <a:lstStyle/>
        <a:p>
          <a:pPr>
            <a:lnSpc>
              <a:spcPct val="100000"/>
            </a:lnSpc>
          </a:pPr>
          <a:r>
            <a:rPr lang="en-US" dirty="0"/>
            <a:t>Do not obstruct or shadow meter</a:t>
          </a:r>
        </a:p>
      </dgm:t>
    </dgm:pt>
    <dgm:pt modelId="{922DFB23-F9AF-4394-8D24-984DFB3FC356}" type="parTrans" cxnId="{9DA687A7-C54E-4A7D-986B-8295D1EFA68E}">
      <dgm:prSet/>
      <dgm:spPr/>
      <dgm:t>
        <a:bodyPr/>
        <a:lstStyle/>
        <a:p>
          <a:endParaRPr lang="en-US"/>
        </a:p>
      </dgm:t>
    </dgm:pt>
    <dgm:pt modelId="{DD04CEE2-26EB-4621-B562-243FEFD6DC09}" type="sibTrans" cxnId="{9DA687A7-C54E-4A7D-986B-8295D1EFA68E}">
      <dgm:prSet/>
      <dgm:spPr/>
      <dgm:t>
        <a:bodyPr/>
        <a:lstStyle/>
        <a:p>
          <a:endParaRPr lang="en-US"/>
        </a:p>
      </dgm:t>
    </dgm:pt>
    <dgm:pt modelId="{2FE5411E-227F-427A-A2CE-6F56C0036D65}">
      <dgm:prSet/>
      <dgm:spPr/>
      <dgm:t>
        <a:bodyPr/>
        <a:lstStyle/>
        <a:p>
          <a:pPr>
            <a:lnSpc>
              <a:spcPct val="100000"/>
            </a:lnSpc>
          </a:pPr>
          <a:r>
            <a:rPr lang="en-US" dirty="0"/>
            <a:t>Calculate average from maximum &amp; minimum readings</a:t>
          </a:r>
        </a:p>
      </dgm:t>
    </dgm:pt>
    <dgm:pt modelId="{BE78F0D6-D6B2-467A-BA3F-2D939B79E6EB}" type="parTrans" cxnId="{2CF0B0EE-DD56-4B2C-884D-C3BA4B46468C}">
      <dgm:prSet/>
      <dgm:spPr/>
      <dgm:t>
        <a:bodyPr/>
        <a:lstStyle/>
        <a:p>
          <a:endParaRPr lang="en-US"/>
        </a:p>
      </dgm:t>
    </dgm:pt>
    <dgm:pt modelId="{050C36B4-FE30-4A2C-99CA-5B229374D01C}" type="sibTrans" cxnId="{2CF0B0EE-DD56-4B2C-884D-C3BA4B46468C}">
      <dgm:prSet/>
      <dgm:spPr/>
      <dgm:t>
        <a:bodyPr/>
        <a:lstStyle/>
        <a:p>
          <a:endParaRPr lang="en-US"/>
        </a:p>
      </dgm:t>
    </dgm:pt>
    <dgm:pt modelId="{4A671C11-8FFC-454B-80D2-9C5743ABBFC1}">
      <dgm:prSet/>
      <dgm:spPr/>
      <dgm:t>
        <a:bodyPr/>
        <a:lstStyle/>
        <a:p>
          <a:pPr>
            <a:lnSpc>
              <a:spcPct val="100000"/>
            </a:lnSpc>
          </a:pPr>
          <a:r>
            <a:rPr lang="en-US" dirty="0"/>
            <a:t>Account for daylight effects (with and without)</a:t>
          </a:r>
        </a:p>
      </dgm:t>
    </dgm:pt>
    <dgm:pt modelId="{F14E5CBC-30D5-41D1-974A-0191C7AEC574}" type="parTrans" cxnId="{A3CE3EAC-87E6-4DA8-B1F2-00827AEC63CF}">
      <dgm:prSet/>
      <dgm:spPr/>
      <dgm:t>
        <a:bodyPr/>
        <a:lstStyle/>
        <a:p>
          <a:endParaRPr lang="en-US"/>
        </a:p>
      </dgm:t>
    </dgm:pt>
    <dgm:pt modelId="{879B8E15-021C-440F-AEA4-151943C5CF7B}" type="sibTrans" cxnId="{A3CE3EAC-87E6-4DA8-B1F2-00827AEC63CF}">
      <dgm:prSet/>
      <dgm:spPr/>
      <dgm:t>
        <a:bodyPr/>
        <a:lstStyle/>
        <a:p>
          <a:endParaRPr lang="en-US"/>
        </a:p>
      </dgm:t>
    </dgm:pt>
    <dgm:pt modelId="{39D3CE88-3606-45C0-BA52-AEB72A777F9A}" type="pres">
      <dgm:prSet presAssocID="{A335144E-5EF3-49A0-B01E-6401A0B51568}" presName="root" presStyleCnt="0">
        <dgm:presLayoutVars>
          <dgm:dir/>
          <dgm:resizeHandles val="exact"/>
        </dgm:presLayoutVars>
      </dgm:prSet>
      <dgm:spPr/>
    </dgm:pt>
    <dgm:pt modelId="{79820FCD-563B-4496-8D6B-02C03C5BD077}" type="pres">
      <dgm:prSet presAssocID="{E2F2A6DA-DD9F-4F34-86A2-4EB8FA3A0129}" presName="compNode" presStyleCnt="0"/>
      <dgm:spPr/>
    </dgm:pt>
    <dgm:pt modelId="{8B6EE81D-E3DD-4321-8439-EF6FECFB4BD9}" type="pres">
      <dgm:prSet presAssocID="{E2F2A6DA-DD9F-4F34-86A2-4EB8FA3A0129}" presName="bgRect" presStyleLbl="bgShp" presStyleIdx="0" presStyleCnt="4"/>
      <dgm:spPr/>
    </dgm:pt>
    <dgm:pt modelId="{B87A8675-3FBF-427B-973D-8FA33D59A447}" type="pres">
      <dgm:prSet presAssocID="{E2F2A6DA-DD9F-4F34-86A2-4EB8FA3A012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ble and chairs"/>
        </a:ext>
      </dgm:extLst>
    </dgm:pt>
    <dgm:pt modelId="{B0EDE3AC-29A3-4C83-88CD-1B2A41002CF6}" type="pres">
      <dgm:prSet presAssocID="{E2F2A6DA-DD9F-4F34-86A2-4EB8FA3A0129}" presName="spaceRect" presStyleCnt="0"/>
      <dgm:spPr/>
    </dgm:pt>
    <dgm:pt modelId="{D0114E56-F9D3-4451-9C6F-B29B329F72DD}" type="pres">
      <dgm:prSet presAssocID="{E2F2A6DA-DD9F-4F34-86A2-4EB8FA3A0129}" presName="parTx" presStyleLbl="revTx" presStyleIdx="0" presStyleCnt="4">
        <dgm:presLayoutVars>
          <dgm:chMax val="0"/>
          <dgm:chPref val="0"/>
        </dgm:presLayoutVars>
      </dgm:prSet>
      <dgm:spPr/>
    </dgm:pt>
    <dgm:pt modelId="{E976EC7C-3D82-44C6-9659-04DC209F3948}" type="pres">
      <dgm:prSet presAssocID="{A824F223-9BBA-475A-A4DE-B5675BBC33DD}" presName="sibTrans" presStyleCnt="0"/>
      <dgm:spPr/>
    </dgm:pt>
    <dgm:pt modelId="{96D48AD3-D347-4CE9-9855-30AB9BA5CBF7}" type="pres">
      <dgm:prSet presAssocID="{84155C21-5A66-463A-8653-5634633C8207}" presName="compNode" presStyleCnt="0"/>
      <dgm:spPr/>
    </dgm:pt>
    <dgm:pt modelId="{06BD2B1F-2CF4-4201-BDCD-B2465DA254CA}" type="pres">
      <dgm:prSet presAssocID="{84155C21-5A66-463A-8653-5634633C8207}" presName="bgRect" presStyleLbl="bgShp" presStyleIdx="1" presStyleCnt="4"/>
      <dgm:spPr/>
    </dgm:pt>
    <dgm:pt modelId="{54E68779-F195-44B1-9ABD-EF088653842D}" type="pres">
      <dgm:prSet presAssocID="{84155C21-5A66-463A-8653-5634633C820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se"/>
        </a:ext>
      </dgm:extLst>
    </dgm:pt>
    <dgm:pt modelId="{0AD61586-9746-4D76-AC81-8AF7E2362520}" type="pres">
      <dgm:prSet presAssocID="{84155C21-5A66-463A-8653-5634633C8207}" presName="spaceRect" presStyleCnt="0"/>
      <dgm:spPr/>
    </dgm:pt>
    <dgm:pt modelId="{48B2F9AB-C3FE-450B-B058-60773FE43D1A}" type="pres">
      <dgm:prSet presAssocID="{84155C21-5A66-463A-8653-5634633C8207}" presName="parTx" presStyleLbl="revTx" presStyleIdx="1" presStyleCnt="4">
        <dgm:presLayoutVars>
          <dgm:chMax val="0"/>
          <dgm:chPref val="0"/>
        </dgm:presLayoutVars>
      </dgm:prSet>
      <dgm:spPr/>
    </dgm:pt>
    <dgm:pt modelId="{B24B7183-064F-4281-94CF-C1338CF26BBD}" type="pres">
      <dgm:prSet presAssocID="{DD04CEE2-26EB-4621-B562-243FEFD6DC09}" presName="sibTrans" presStyleCnt="0"/>
      <dgm:spPr/>
    </dgm:pt>
    <dgm:pt modelId="{B7B0431A-1D39-458E-BB28-DD03DBEBC792}" type="pres">
      <dgm:prSet presAssocID="{2FE5411E-227F-427A-A2CE-6F56C0036D65}" presName="compNode" presStyleCnt="0"/>
      <dgm:spPr/>
    </dgm:pt>
    <dgm:pt modelId="{D1646177-2301-441E-B2B6-03A0B0934618}" type="pres">
      <dgm:prSet presAssocID="{2FE5411E-227F-427A-A2CE-6F56C0036D65}" presName="bgRect" presStyleLbl="bgShp" presStyleIdx="2" presStyleCnt="4"/>
      <dgm:spPr/>
    </dgm:pt>
    <dgm:pt modelId="{14B3A626-F037-4240-9956-FC3A01864F05}" type="pres">
      <dgm:prSet presAssocID="{2FE5411E-227F-427A-A2CE-6F56C0036D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culator"/>
        </a:ext>
      </dgm:extLst>
    </dgm:pt>
    <dgm:pt modelId="{1C6565A9-556E-44E7-A87C-E61B01954D99}" type="pres">
      <dgm:prSet presAssocID="{2FE5411E-227F-427A-A2CE-6F56C0036D65}" presName="spaceRect" presStyleCnt="0"/>
      <dgm:spPr/>
    </dgm:pt>
    <dgm:pt modelId="{F317A997-8CA9-4D1E-A89F-9906F6AD4AAC}" type="pres">
      <dgm:prSet presAssocID="{2FE5411E-227F-427A-A2CE-6F56C0036D65}" presName="parTx" presStyleLbl="revTx" presStyleIdx="2" presStyleCnt="4">
        <dgm:presLayoutVars>
          <dgm:chMax val="0"/>
          <dgm:chPref val="0"/>
        </dgm:presLayoutVars>
      </dgm:prSet>
      <dgm:spPr/>
    </dgm:pt>
    <dgm:pt modelId="{425207A1-0FBB-435C-A1F3-24D317950FFC}" type="pres">
      <dgm:prSet presAssocID="{050C36B4-FE30-4A2C-99CA-5B229374D01C}" presName="sibTrans" presStyleCnt="0"/>
      <dgm:spPr/>
    </dgm:pt>
    <dgm:pt modelId="{DC27A8C3-E5B7-4F69-B7DA-6AE949EE399F}" type="pres">
      <dgm:prSet presAssocID="{4A671C11-8FFC-454B-80D2-9C5743ABBFC1}" presName="compNode" presStyleCnt="0"/>
      <dgm:spPr/>
    </dgm:pt>
    <dgm:pt modelId="{C92D7536-8CD3-48B0-A5BE-2FDF728DAAD1}" type="pres">
      <dgm:prSet presAssocID="{4A671C11-8FFC-454B-80D2-9C5743ABBFC1}" presName="bgRect" presStyleLbl="bgShp" presStyleIdx="3" presStyleCnt="4"/>
      <dgm:spPr/>
    </dgm:pt>
    <dgm:pt modelId="{9DBB59A6-A010-4FE4-869C-557E047F14B4}" type="pres">
      <dgm:prSet presAssocID="{4A671C11-8FFC-454B-80D2-9C5743ABBFC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nset scene"/>
        </a:ext>
      </dgm:extLst>
    </dgm:pt>
    <dgm:pt modelId="{C4C7AD55-1A4C-44CB-8323-9F5F0AB48D73}" type="pres">
      <dgm:prSet presAssocID="{4A671C11-8FFC-454B-80D2-9C5743ABBFC1}" presName="spaceRect" presStyleCnt="0"/>
      <dgm:spPr/>
    </dgm:pt>
    <dgm:pt modelId="{D43D45B3-0F0C-409F-8826-9EF70C41618F}" type="pres">
      <dgm:prSet presAssocID="{4A671C11-8FFC-454B-80D2-9C5743ABBFC1}" presName="parTx" presStyleLbl="revTx" presStyleIdx="3" presStyleCnt="4">
        <dgm:presLayoutVars>
          <dgm:chMax val="0"/>
          <dgm:chPref val="0"/>
        </dgm:presLayoutVars>
      </dgm:prSet>
      <dgm:spPr/>
    </dgm:pt>
  </dgm:ptLst>
  <dgm:cxnLst>
    <dgm:cxn modelId="{69131407-F5F8-44DE-991E-9D3A43DA9500}" type="presOf" srcId="{A335144E-5EF3-49A0-B01E-6401A0B51568}" destId="{39D3CE88-3606-45C0-BA52-AEB72A777F9A}" srcOrd="0" destOrd="0" presId="urn:microsoft.com/office/officeart/2018/2/layout/IconVerticalSolidList"/>
    <dgm:cxn modelId="{777FEB66-D64A-4036-BF58-037AA8468D48}" type="presOf" srcId="{4A671C11-8FFC-454B-80D2-9C5743ABBFC1}" destId="{D43D45B3-0F0C-409F-8826-9EF70C41618F}" srcOrd="0" destOrd="0" presId="urn:microsoft.com/office/officeart/2018/2/layout/IconVerticalSolidList"/>
    <dgm:cxn modelId="{8CA80056-1991-4B7C-8B2D-36D2D6DDED9D}" type="presOf" srcId="{2FE5411E-227F-427A-A2CE-6F56C0036D65}" destId="{F317A997-8CA9-4D1E-A89F-9906F6AD4AAC}" srcOrd="0" destOrd="0" presId="urn:microsoft.com/office/officeart/2018/2/layout/IconVerticalSolidList"/>
    <dgm:cxn modelId="{52E8E99E-C798-4DC6-B773-CD340D5B8ECD}" type="presOf" srcId="{84155C21-5A66-463A-8653-5634633C8207}" destId="{48B2F9AB-C3FE-450B-B058-60773FE43D1A}" srcOrd="0" destOrd="0" presId="urn:microsoft.com/office/officeart/2018/2/layout/IconVerticalSolidList"/>
    <dgm:cxn modelId="{9DA687A7-C54E-4A7D-986B-8295D1EFA68E}" srcId="{A335144E-5EF3-49A0-B01E-6401A0B51568}" destId="{84155C21-5A66-463A-8653-5634633C8207}" srcOrd="1" destOrd="0" parTransId="{922DFB23-F9AF-4394-8D24-984DFB3FC356}" sibTransId="{DD04CEE2-26EB-4621-B562-243FEFD6DC09}"/>
    <dgm:cxn modelId="{A3CE3EAC-87E6-4DA8-B1F2-00827AEC63CF}" srcId="{A335144E-5EF3-49A0-B01E-6401A0B51568}" destId="{4A671C11-8FFC-454B-80D2-9C5743ABBFC1}" srcOrd="3" destOrd="0" parTransId="{F14E5CBC-30D5-41D1-974A-0191C7AEC574}" sibTransId="{879B8E15-021C-440F-AEA4-151943C5CF7B}"/>
    <dgm:cxn modelId="{F8ADA2DA-B1A7-49CC-8ED3-A5FAF9629F6F}" type="presOf" srcId="{E2F2A6DA-DD9F-4F34-86A2-4EB8FA3A0129}" destId="{D0114E56-F9D3-4451-9C6F-B29B329F72DD}" srcOrd="0" destOrd="0" presId="urn:microsoft.com/office/officeart/2018/2/layout/IconVerticalSolidList"/>
    <dgm:cxn modelId="{2CF0B0EE-DD56-4B2C-884D-C3BA4B46468C}" srcId="{A335144E-5EF3-49A0-B01E-6401A0B51568}" destId="{2FE5411E-227F-427A-A2CE-6F56C0036D65}" srcOrd="2" destOrd="0" parTransId="{BE78F0D6-D6B2-467A-BA3F-2D939B79E6EB}" sibTransId="{050C36B4-FE30-4A2C-99CA-5B229374D01C}"/>
    <dgm:cxn modelId="{B41BE5F9-B3EA-4B47-87BD-4B31970A2C5D}" srcId="{A335144E-5EF3-49A0-B01E-6401A0B51568}" destId="{E2F2A6DA-DD9F-4F34-86A2-4EB8FA3A0129}" srcOrd="0" destOrd="0" parTransId="{1205898A-D806-4875-AA85-3B47D83587E7}" sibTransId="{A824F223-9BBA-475A-A4DE-B5675BBC33DD}"/>
    <dgm:cxn modelId="{FCB0CCE1-5066-49B9-AE36-38915BD7658C}" type="presParOf" srcId="{39D3CE88-3606-45C0-BA52-AEB72A777F9A}" destId="{79820FCD-563B-4496-8D6B-02C03C5BD077}" srcOrd="0" destOrd="0" presId="urn:microsoft.com/office/officeart/2018/2/layout/IconVerticalSolidList"/>
    <dgm:cxn modelId="{D51A95A1-87E0-4F86-A345-5859EE1B103B}" type="presParOf" srcId="{79820FCD-563B-4496-8D6B-02C03C5BD077}" destId="{8B6EE81D-E3DD-4321-8439-EF6FECFB4BD9}" srcOrd="0" destOrd="0" presId="urn:microsoft.com/office/officeart/2018/2/layout/IconVerticalSolidList"/>
    <dgm:cxn modelId="{C2B822F0-1F9B-4701-B771-07851D57B84D}" type="presParOf" srcId="{79820FCD-563B-4496-8D6B-02C03C5BD077}" destId="{B87A8675-3FBF-427B-973D-8FA33D59A447}" srcOrd="1" destOrd="0" presId="urn:microsoft.com/office/officeart/2018/2/layout/IconVerticalSolidList"/>
    <dgm:cxn modelId="{5AA7F1FC-A5B0-4DE8-9DC4-2924098F254C}" type="presParOf" srcId="{79820FCD-563B-4496-8D6B-02C03C5BD077}" destId="{B0EDE3AC-29A3-4C83-88CD-1B2A41002CF6}" srcOrd="2" destOrd="0" presId="urn:microsoft.com/office/officeart/2018/2/layout/IconVerticalSolidList"/>
    <dgm:cxn modelId="{C0F6A94D-152A-445C-BBD6-22EA2F50514A}" type="presParOf" srcId="{79820FCD-563B-4496-8D6B-02C03C5BD077}" destId="{D0114E56-F9D3-4451-9C6F-B29B329F72DD}" srcOrd="3" destOrd="0" presId="urn:microsoft.com/office/officeart/2018/2/layout/IconVerticalSolidList"/>
    <dgm:cxn modelId="{288F5CCC-EF65-4D17-97FA-DE5CD33D7FCB}" type="presParOf" srcId="{39D3CE88-3606-45C0-BA52-AEB72A777F9A}" destId="{E976EC7C-3D82-44C6-9659-04DC209F3948}" srcOrd="1" destOrd="0" presId="urn:microsoft.com/office/officeart/2018/2/layout/IconVerticalSolidList"/>
    <dgm:cxn modelId="{21328625-94D8-4114-B991-FA4BCE1212A9}" type="presParOf" srcId="{39D3CE88-3606-45C0-BA52-AEB72A777F9A}" destId="{96D48AD3-D347-4CE9-9855-30AB9BA5CBF7}" srcOrd="2" destOrd="0" presId="urn:microsoft.com/office/officeart/2018/2/layout/IconVerticalSolidList"/>
    <dgm:cxn modelId="{ADAE2979-ECF0-4A69-88B8-1580EBCFDE6A}" type="presParOf" srcId="{96D48AD3-D347-4CE9-9855-30AB9BA5CBF7}" destId="{06BD2B1F-2CF4-4201-BDCD-B2465DA254CA}" srcOrd="0" destOrd="0" presId="urn:microsoft.com/office/officeart/2018/2/layout/IconVerticalSolidList"/>
    <dgm:cxn modelId="{AEC1A5D3-6725-4919-A859-1BDD40DF8F77}" type="presParOf" srcId="{96D48AD3-D347-4CE9-9855-30AB9BA5CBF7}" destId="{54E68779-F195-44B1-9ABD-EF088653842D}" srcOrd="1" destOrd="0" presId="urn:microsoft.com/office/officeart/2018/2/layout/IconVerticalSolidList"/>
    <dgm:cxn modelId="{39F03C6A-55CC-40CC-AD53-E6A8131F9DED}" type="presParOf" srcId="{96D48AD3-D347-4CE9-9855-30AB9BA5CBF7}" destId="{0AD61586-9746-4D76-AC81-8AF7E2362520}" srcOrd="2" destOrd="0" presId="urn:microsoft.com/office/officeart/2018/2/layout/IconVerticalSolidList"/>
    <dgm:cxn modelId="{D190AED8-74EC-47B4-9ED3-79BD813E8226}" type="presParOf" srcId="{96D48AD3-D347-4CE9-9855-30AB9BA5CBF7}" destId="{48B2F9AB-C3FE-450B-B058-60773FE43D1A}" srcOrd="3" destOrd="0" presId="urn:microsoft.com/office/officeart/2018/2/layout/IconVerticalSolidList"/>
    <dgm:cxn modelId="{22BF0588-B07D-46E2-AA2E-C817B5DB225C}" type="presParOf" srcId="{39D3CE88-3606-45C0-BA52-AEB72A777F9A}" destId="{B24B7183-064F-4281-94CF-C1338CF26BBD}" srcOrd="3" destOrd="0" presId="urn:microsoft.com/office/officeart/2018/2/layout/IconVerticalSolidList"/>
    <dgm:cxn modelId="{2751A898-4372-4A70-8E5E-A0D9357E1578}" type="presParOf" srcId="{39D3CE88-3606-45C0-BA52-AEB72A777F9A}" destId="{B7B0431A-1D39-458E-BB28-DD03DBEBC792}" srcOrd="4" destOrd="0" presId="urn:microsoft.com/office/officeart/2018/2/layout/IconVerticalSolidList"/>
    <dgm:cxn modelId="{8115294B-7E7F-469D-8CF0-A1AF4A8EE0A0}" type="presParOf" srcId="{B7B0431A-1D39-458E-BB28-DD03DBEBC792}" destId="{D1646177-2301-441E-B2B6-03A0B0934618}" srcOrd="0" destOrd="0" presId="urn:microsoft.com/office/officeart/2018/2/layout/IconVerticalSolidList"/>
    <dgm:cxn modelId="{F7F93A0D-CE73-4BF3-A929-10AA5B46BC57}" type="presParOf" srcId="{B7B0431A-1D39-458E-BB28-DD03DBEBC792}" destId="{14B3A626-F037-4240-9956-FC3A01864F05}" srcOrd="1" destOrd="0" presId="urn:microsoft.com/office/officeart/2018/2/layout/IconVerticalSolidList"/>
    <dgm:cxn modelId="{A459119B-906A-4078-AD5E-F66851E5233C}" type="presParOf" srcId="{B7B0431A-1D39-458E-BB28-DD03DBEBC792}" destId="{1C6565A9-556E-44E7-A87C-E61B01954D99}" srcOrd="2" destOrd="0" presId="urn:microsoft.com/office/officeart/2018/2/layout/IconVerticalSolidList"/>
    <dgm:cxn modelId="{ABCC2E8D-CFC3-4720-9718-892463480206}" type="presParOf" srcId="{B7B0431A-1D39-458E-BB28-DD03DBEBC792}" destId="{F317A997-8CA9-4D1E-A89F-9906F6AD4AAC}" srcOrd="3" destOrd="0" presId="urn:microsoft.com/office/officeart/2018/2/layout/IconVerticalSolidList"/>
    <dgm:cxn modelId="{F4ACE92A-7EFE-4A2E-852A-3177B2D93B47}" type="presParOf" srcId="{39D3CE88-3606-45C0-BA52-AEB72A777F9A}" destId="{425207A1-0FBB-435C-A1F3-24D317950FFC}" srcOrd="5" destOrd="0" presId="urn:microsoft.com/office/officeart/2018/2/layout/IconVerticalSolidList"/>
    <dgm:cxn modelId="{0B5810AE-CC57-4956-B4A2-A5F66B82ECB5}" type="presParOf" srcId="{39D3CE88-3606-45C0-BA52-AEB72A777F9A}" destId="{DC27A8C3-E5B7-4F69-B7DA-6AE949EE399F}" srcOrd="6" destOrd="0" presId="urn:microsoft.com/office/officeart/2018/2/layout/IconVerticalSolidList"/>
    <dgm:cxn modelId="{A57AA324-9B5E-480A-A6F3-48720F100AE9}" type="presParOf" srcId="{DC27A8C3-E5B7-4F69-B7DA-6AE949EE399F}" destId="{C92D7536-8CD3-48B0-A5BE-2FDF728DAAD1}" srcOrd="0" destOrd="0" presId="urn:microsoft.com/office/officeart/2018/2/layout/IconVerticalSolidList"/>
    <dgm:cxn modelId="{D9862F68-B31C-4A19-97F7-609EFFB7EC97}" type="presParOf" srcId="{DC27A8C3-E5B7-4F69-B7DA-6AE949EE399F}" destId="{9DBB59A6-A010-4FE4-869C-557E047F14B4}" srcOrd="1" destOrd="0" presId="urn:microsoft.com/office/officeart/2018/2/layout/IconVerticalSolidList"/>
    <dgm:cxn modelId="{4AE9DC7E-06C8-4FB7-8A80-24DB49EF2ABA}" type="presParOf" srcId="{DC27A8C3-E5B7-4F69-B7DA-6AE949EE399F}" destId="{C4C7AD55-1A4C-44CB-8323-9F5F0AB48D73}" srcOrd="2" destOrd="0" presId="urn:microsoft.com/office/officeart/2018/2/layout/IconVerticalSolidList"/>
    <dgm:cxn modelId="{19ABE511-BA53-4628-8D5B-45F3D4C5F191}" type="presParOf" srcId="{DC27A8C3-E5B7-4F69-B7DA-6AE949EE399F}" destId="{D43D45B3-0F0C-409F-8826-9EF70C41618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09B322-75BB-43C7-B738-13D4E52B4D3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7452ECE-E0E0-4A0D-98CF-868CEEB682C2}" type="pres">
      <dgm:prSet presAssocID="{A109B322-75BB-43C7-B738-13D4E52B4D35}" presName="linear" presStyleCnt="0">
        <dgm:presLayoutVars>
          <dgm:animLvl val="lvl"/>
          <dgm:resizeHandles val="exact"/>
        </dgm:presLayoutVars>
      </dgm:prSet>
      <dgm:spPr/>
    </dgm:pt>
  </dgm:ptLst>
  <dgm:cxnLst>
    <dgm:cxn modelId="{72DFB02D-0DAD-4CDB-8ABE-1732E8E75447}" type="presOf" srcId="{A109B322-75BB-43C7-B738-13D4E52B4D35}" destId="{F7452ECE-E0E0-4A0D-98CF-868CEEB682C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A0A51-737A-47E5-9DB7-1300FC3365A2}">
      <dsp:nvSpPr>
        <dsp:cNvPr id="0" name=""/>
        <dsp:cNvSpPr/>
      </dsp:nvSpPr>
      <dsp:spPr>
        <a:xfrm>
          <a:off x="0" y="319319"/>
          <a:ext cx="77724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Perform tasks</a:t>
          </a:r>
        </a:p>
      </dsp:txBody>
      <dsp:txXfrm>
        <a:off x="38838" y="358157"/>
        <a:ext cx="7694724" cy="717924"/>
      </dsp:txXfrm>
    </dsp:sp>
    <dsp:sp modelId="{2F448FEB-560F-4414-9D2D-C0AF09D6F94D}">
      <dsp:nvSpPr>
        <dsp:cNvPr id="0" name=""/>
        <dsp:cNvSpPr/>
      </dsp:nvSpPr>
      <dsp:spPr>
        <a:xfrm>
          <a:off x="0" y="1212840"/>
          <a:ext cx="77724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Connect with the outdoor environment</a:t>
          </a:r>
        </a:p>
      </dsp:txBody>
      <dsp:txXfrm>
        <a:off x="38838" y="1251678"/>
        <a:ext cx="7694724" cy="717924"/>
      </dsp:txXfrm>
    </dsp:sp>
    <dsp:sp modelId="{852C8EF5-8DE2-4A37-973A-FD125BCA5B5F}">
      <dsp:nvSpPr>
        <dsp:cNvPr id="0" name=""/>
        <dsp:cNvSpPr/>
      </dsp:nvSpPr>
      <dsp:spPr>
        <a:xfrm>
          <a:off x="0" y="2106360"/>
          <a:ext cx="77724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Navigate through the building</a:t>
          </a:r>
        </a:p>
      </dsp:txBody>
      <dsp:txXfrm>
        <a:off x="38838" y="2145198"/>
        <a:ext cx="7694724" cy="717924"/>
      </dsp:txXfrm>
    </dsp:sp>
    <dsp:sp modelId="{1FEBA294-0ACE-4E21-B206-5AD8757F1230}">
      <dsp:nvSpPr>
        <dsp:cNvPr id="0" name=""/>
        <dsp:cNvSpPr/>
      </dsp:nvSpPr>
      <dsp:spPr>
        <a:xfrm>
          <a:off x="0" y="2999880"/>
          <a:ext cx="77724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Exit in case of emergency</a:t>
          </a:r>
        </a:p>
      </dsp:txBody>
      <dsp:txXfrm>
        <a:off x="38838" y="3038718"/>
        <a:ext cx="7694724" cy="7179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213C2-D671-41D0-908C-677B0A187D4D}">
      <dsp:nvSpPr>
        <dsp:cNvPr id="0" name=""/>
        <dsp:cNvSpPr/>
      </dsp:nvSpPr>
      <dsp:spPr>
        <a:xfrm>
          <a:off x="0" y="260811"/>
          <a:ext cx="5791200" cy="92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Electrical devices to start and operate fluorescent and HID tubes/bulbs</a:t>
          </a:r>
        </a:p>
      </dsp:txBody>
      <dsp:txXfrm>
        <a:off x="45275" y="306086"/>
        <a:ext cx="5700650" cy="836916"/>
      </dsp:txXfrm>
    </dsp:sp>
    <dsp:sp modelId="{3D5BA496-1866-4548-B4C7-E7E3EB8056BC}">
      <dsp:nvSpPr>
        <dsp:cNvPr id="0" name=""/>
        <dsp:cNvSpPr/>
      </dsp:nvSpPr>
      <dsp:spPr>
        <a:xfrm>
          <a:off x="0" y="1294837"/>
          <a:ext cx="5791200" cy="6389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Functions:</a:t>
          </a:r>
        </a:p>
      </dsp:txBody>
      <dsp:txXfrm>
        <a:off x="31190" y="1326027"/>
        <a:ext cx="5728820" cy="576560"/>
      </dsp:txXfrm>
    </dsp:sp>
    <dsp:sp modelId="{7BC09B4B-11D9-41A9-B1B3-DA2B69F60E3E}">
      <dsp:nvSpPr>
        <dsp:cNvPr id="0" name=""/>
        <dsp:cNvSpPr/>
      </dsp:nvSpPr>
      <dsp:spPr>
        <a:xfrm>
          <a:off x="0" y="1933778"/>
          <a:ext cx="5791200" cy="298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solidFill>
                <a:schemeClr val="tx1"/>
              </a:solidFill>
            </a:rPr>
            <a:t>Provide correct voltage to start arc discharge</a:t>
          </a:r>
        </a:p>
        <a:p>
          <a:pPr marL="171450" lvl="1" indent="-171450" algn="l" defTabSz="844550">
            <a:lnSpc>
              <a:spcPct val="90000"/>
            </a:lnSpc>
            <a:spcBef>
              <a:spcPct val="0"/>
            </a:spcBef>
            <a:spcAft>
              <a:spcPct val="20000"/>
            </a:spcAft>
            <a:buChar char="•"/>
          </a:pPr>
          <a:r>
            <a:rPr lang="en-US" sz="1900" kern="1200" dirty="0">
              <a:solidFill>
                <a:schemeClr val="tx1"/>
              </a:solidFill>
            </a:rPr>
            <a:t>Limit/stabilize supplied current to design value</a:t>
          </a:r>
          <a:br>
            <a:rPr lang="en-US" sz="1900" kern="1200" dirty="0">
              <a:solidFill>
                <a:schemeClr val="tx1"/>
              </a:solidFill>
            </a:rPr>
          </a:br>
          <a:r>
            <a:rPr lang="en-US" sz="1900" kern="1200" dirty="0">
              <a:solidFill>
                <a:schemeClr val="tx1"/>
              </a:solidFill>
            </a:rPr>
            <a:t>(ex: 265 mA T8)</a:t>
          </a:r>
        </a:p>
        <a:p>
          <a:pPr marL="171450" lvl="1" indent="-171450" algn="l" defTabSz="844550">
            <a:lnSpc>
              <a:spcPct val="90000"/>
            </a:lnSpc>
            <a:spcBef>
              <a:spcPct val="0"/>
            </a:spcBef>
            <a:spcAft>
              <a:spcPct val="20000"/>
            </a:spcAft>
            <a:buChar char="•"/>
          </a:pPr>
          <a:r>
            <a:rPr lang="en-US" sz="1900" kern="1200" dirty="0">
              <a:solidFill>
                <a:schemeClr val="tx1"/>
              </a:solidFill>
            </a:rPr>
            <a:t>Provide energy to heat cathodes</a:t>
          </a:r>
        </a:p>
      </dsp:txBody>
      <dsp:txXfrm>
        <a:off x="0" y="1933778"/>
        <a:ext cx="5791200" cy="29870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4EE55-9A9F-4BB7-89B2-9583C930D84E}">
      <dsp:nvSpPr>
        <dsp:cNvPr id="0" name=""/>
        <dsp:cNvSpPr/>
      </dsp:nvSpPr>
      <dsp:spPr>
        <a:xfrm>
          <a:off x="0" y="266880"/>
          <a:ext cx="81534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Self-contained or remote power supply</a:t>
          </a:r>
        </a:p>
      </dsp:txBody>
      <dsp:txXfrm>
        <a:off x="26273" y="293153"/>
        <a:ext cx="8100854" cy="485654"/>
      </dsp:txXfrm>
    </dsp:sp>
    <dsp:sp modelId="{C18FD9AD-DE6F-4C81-BBF7-9E8F87CDA024}">
      <dsp:nvSpPr>
        <dsp:cNvPr id="0" name=""/>
        <dsp:cNvSpPr/>
      </dsp:nvSpPr>
      <dsp:spPr>
        <a:xfrm>
          <a:off x="0" y="871320"/>
          <a:ext cx="81534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Outputs matched to the electrical characteristics of the LEDs</a:t>
          </a:r>
        </a:p>
      </dsp:txBody>
      <dsp:txXfrm>
        <a:off x="26273" y="897593"/>
        <a:ext cx="8100854" cy="4856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D30FF-A62A-4B8A-B1B3-7FB1541FD966}">
      <dsp:nvSpPr>
        <dsp:cNvPr id="0" name=""/>
        <dsp:cNvSpPr/>
      </dsp:nvSpPr>
      <dsp:spPr>
        <a:xfrm>
          <a:off x="0" y="0"/>
          <a:ext cx="33528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Wall Switches</a:t>
          </a:r>
        </a:p>
      </dsp:txBody>
      <dsp:txXfrm>
        <a:off x="20561" y="20561"/>
        <a:ext cx="3311678" cy="380078"/>
      </dsp:txXfrm>
    </dsp:sp>
    <dsp:sp modelId="{EDB6076E-2AC3-4027-A8A9-E574D75A7D72}">
      <dsp:nvSpPr>
        <dsp:cNvPr id="0" name=""/>
        <dsp:cNvSpPr/>
      </dsp:nvSpPr>
      <dsp:spPr>
        <a:xfrm>
          <a:off x="0" y="444780"/>
          <a:ext cx="33528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51" tIns="22860" rIns="128016" bIns="22860" numCol="1" spcCol="1270" anchor="t" anchorCtr="0">
          <a:noAutofit/>
        </a:bodyPr>
        <a:lstStyle/>
        <a:p>
          <a:pPr marL="114300" lvl="1" indent="-114300" algn="l" defTabSz="622300">
            <a:lnSpc>
              <a:spcPct val="90000"/>
            </a:lnSpc>
            <a:spcBef>
              <a:spcPct val="0"/>
            </a:spcBef>
            <a:spcAft>
              <a:spcPct val="20000"/>
            </a:spcAft>
            <a:buFontTx/>
            <a:buNone/>
          </a:pPr>
          <a:r>
            <a:rPr lang="en-US" sz="1400" kern="1200" dirty="0">
              <a:solidFill>
                <a:schemeClr val="tx1"/>
              </a:solidFill>
            </a:rPr>
            <a:t>Line voltage</a:t>
          </a:r>
        </a:p>
      </dsp:txBody>
      <dsp:txXfrm>
        <a:off x="0" y="444780"/>
        <a:ext cx="3352800" cy="298080"/>
      </dsp:txXfrm>
    </dsp:sp>
    <dsp:sp modelId="{057F8432-0725-48ED-88DC-5EFCF372D5E5}">
      <dsp:nvSpPr>
        <dsp:cNvPr id="0" name=""/>
        <dsp:cNvSpPr/>
      </dsp:nvSpPr>
      <dsp:spPr>
        <a:xfrm>
          <a:off x="0" y="742860"/>
          <a:ext cx="33528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Circuit breakers</a:t>
          </a:r>
        </a:p>
      </dsp:txBody>
      <dsp:txXfrm>
        <a:off x="20561" y="763421"/>
        <a:ext cx="3311678" cy="380078"/>
      </dsp:txXfrm>
    </dsp:sp>
    <dsp:sp modelId="{4DADA3C3-8FA4-4814-A759-FB0AD2669827}">
      <dsp:nvSpPr>
        <dsp:cNvPr id="0" name=""/>
        <dsp:cNvSpPr/>
      </dsp:nvSpPr>
      <dsp:spPr>
        <a:xfrm>
          <a:off x="0" y="1164060"/>
          <a:ext cx="33528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51" tIns="22860" rIns="128016" bIns="22860" numCol="1" spcCol="1270" anchor="t" anchorCtr="0">
          <a:noAutofit/>
        </a:bodyPr>
        <a:lstStyle/>
        <a:p>
          <a:pPr marL="114300" lvl="1" indent="-114300" algn="l" defTabSz="622300">
            <a:lnSpc>
              <a:spcPct val="90000"/>
            </a:lnSpc>
            <a:spcBef>
              <a:spcPct val="0"/>
            </a:spcBef>
            <a:spcAft>
              <a:spcPct val="20000"/>
            </a:spcAft>
            <a:buFontTx/>
            <a:buNone/>
          </a:pPr>
          <a:r>
            <a:rPr lang="en-US" sz="1400" kern="1200" dirty="0">
              <a:solidFill>
                <a:schemeClr val="tx1"/>
              </a:solidFill>
            </a:rPr>
            <a:t>Not recommended to use as switches</a:t>
          </a:r>
        </a:p>
      </dsp:txBody>
      <dsp:txXfrm>
        <a:off x="0" y="1164060"/>
        <a:ext cx="3352800" cy="298080"/>
      </dsp:txXfrm>
    </dsp:sp>
    <dsp:sp modelId="{4B675FC3-07DF-4E3F-BF5C-21CF7CCEECFE}">
      <dsp:nvSpPr>
        <dsp:cNvPr id="0" name=""/>
        <dsp:cNvSpPr/>
      </dsp:nvSpPr>
      <dsp:spPr>
        <a:xfrm>
          <a:off x="0" y="1462140"/>
          <a:ext cx="33528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Low-voltage switches/</a:t>
          </a:r>
        </a:p>
      </dsp:txBody>
      <dsp:txXfrm>
        <a:off x="20561" y="1482701"/>
        <a:ext cx="3311678" cy="380078"/>
      </dsp:txXfrm>
    </dsp:sp>
    <dsp:sp modelId="{1F6CF24F-950B-44AF-9EEB-0E8DB80807CD}">
      <dsp:nvSpPr>
        <dsp:cNvPr id="0" name=""/>
        <dsp:cNvSpPr/>
      </dsp:nvSpPr>
      <dsp:spPr>
        <a:xfrm>
          <a:off x="0" y="1935180"/>
          <a:ext cx="33528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Latching relays</a:t>
          </a:r>
        </a:p>
      </dsp:txBody>
      <dsp:txXfrm>
        <a:off x="20561" y="1955741"/>
        <a:ext cx="3311678" cy="380078"/>
      </dsp:txXfrm>
    </dsp:sp>
    <dsp:sp modelId="{DC480434-F347-4599-8A13-6A472CDFBC5B}">
      <dsp:nvSpPr>
        <dsp:cNvPr id="0" name=""/>
        <dsp:cNvSpPr/>
      </dsp:nvSpPr>
      <dsp:spPr>
        <a:xfrm>
          <a:off x="0" y="2356380"/>
          <a:ext cx="33528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51" tIns="22860" rIns="128016" bIns="22860" numCol="1" spcCol="1270" anchor="t" anchorCtr="0">
          <a:noAutofit/>
        </a:bodyPr>
        <a:lstStyle/>
        <a:p>
          <a:pPr marL="114300" lvl="1" indent="-114300" algn="l" defTabSz="622300">
            <a:lnSpc>
              <a:spcPct val="90000"/>
            </a:lnSpc>
            <a:spcBef>
              <a:spcPct val="0"/>
            </a:spcBef>
            <a:spcAft>
              <a:spcPct val="20000"/>
            </a:spcAft>
            <a:buFontTx/>
            <a:buNone/>
          </a:pPr>
          <a:r>
            <a:rPr lang="en-US" sz="1400" kern="1200" dirty="0">
              <a:solidFill>
                <a:schemeClr val="tx1"/>
              </a:solidFill>
            </a:rPr>
            <a:t>Best for large facilities BMS</a:t>
          </a:r>
        </a:p>
      </dsp:txBody>
      <dsp:txXfrm>
        <a:off x="0" y="2356380"/>
        <a:ext cx="3352800" cy="298080"/>
      </dsp:txXfrm>
    </dsp:sp>
    <dsp:sp modelId="{A605C6D3-9A83-40CE-9A11-8E547A995D3C}">
      <dsp:nvSpPr>
        <dsp:cNvPr id="0" name=""/>
        <dsp:cNvSpPr/>
      </dsp:nvSpPr>
      <dsp:spPr>
        <a:xfrm>
          <a:off x="0" y="2654460"/>
          <a:ext cx="33528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Contactors</a:t>
          </a:r>
        </a:p>
      </dsp:txBody>
      <dsp:txXfrm>
        <a:off x="20561" y="2675021"/>
        <a:ext cx="3311678" cy="380078"/>
      </dsp:txXfrm>
    </dsp:sp>
    <dsp:sp modelId="{8765DEA5-781B-4187-879F-519342693236}">
      <dsp:nvSpPr>
        <dsp:cNvPr id="0" name=""/>
        <dsp:cNvSpPr/>
      </dsp:nvSpPr>
      <dsp:spPr>
        <a:xfrm>
          <a:off x="0" y="3127500"/>
          <a:ext cx="33528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Lighting relays</a:t>
          </a:r>
        </a:p>
      </dsp:txBody>
      <dsp:txXfrm>
        <a:off x="20561" y="3148061"/>
        <a:ext cx="3311678" cy="380078"/>
      </dsp:txXfrm>
    </dsp:sp>
    <dsp:sp modelId="{7DA910DB-B486-4226-8409-9C86F6092F90}">
      <dsp:nvSpPr>
        <dsp:cNvPr id="0" name=""/>
        <dsp:cNvSpPr/>
      </dsp:nvSpPr>
      <dsp:spPr>
        <a:xfrm>
          <a:off x="0" y="3600540"/>
          <a:ext cx="3352800"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Photocells</a:t>
          </a:r>
        </a:p>
      </dsp:txBody>
      <dsp:txXfrm>
        <a:off x="20561" y="3621101"/>
        <a:ext cx="3311678" cy="380078"/>
      </dsp:txXfrm>
    </dsp:sp>
    <dsp:sp modelId="{685ED300-C442-4A1D-9676-19C67F96725B}">
      <dsp:nvSpPr>
        <dsp:cNvPr id="0" name=""/>
        <dsp:cNvSpPr/>
      </dsp:nvSpPr>
      <dsp:spPr>
        <a:xfrm>
          <a:off x="0" y="4021740"/>
          <a:ext cx="33528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51" tIns="22860" rIns="128016" bIns="22860" numCol="1" spcCol="1270" anchor="t" anchorCtr="0">
          <a:noAutofit/>
        </a:bodyPr>
        <a:lstStyle/>
        <a:p>
          <a:pPr marL="114300" lvl="1" indent="-114300" algn="l" defTabSz="622300">
            <a:lnSpc>
              <a:spcPct val="90000"/>
            </a:lnSpc>
            <a:spcBef>
              <a:spcPct val="0"/>
            </a:spcBef>
            <a:spcAft>
              <a:spcPct val="20000"/>
            </a:spcAft>
            <a:buFontTx/>
            <a:buNone/>
          </a:pPr>
          <a:r>
            <a:rPr lang="en-US" sz="1400" kern="1200" dirty="0">
              <a:solidFill>
                <a:schemeClr val="tx1"/>
              </a:solidFill>
            </a:rPr>
            <a:t>Use silicon instead of CdS</a:t>
          </a:r>
        </a:p>
      </dsp:txBody>
      <dsp:txXfrm>
        <a:off x="0" y="4021740"/>
        <a:ext cx="3352800" cy="2980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CCA7F-D1B4-4986-AEC8-F6827FB47FA3}">
      <dsp:nvSpPr>
        <dsp:cNvPr id="0" name=""/>
        <dsp:cNvSpPr/>
      </dsp:nvSpPr>
      <dsp:spPr>
        <a:xfrm>
          <a:off x="0" y="353174"/>
          <a:ext cx="52578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Like an occupancy sensor operated in “manual on” “auto-off” mode</a:t>
          </a:r>
        </a:p>
      </dsp:txBody>
      <dsp:txXfrm>
        <a:off x="37696" y="390870"/>
        <a:ext cx="5182408" cy="696808"/>
      </dsp:txXfrm>
    </dsp:sp>
    <dsp:sp modelId="{4BA79B1F-E38A-40DC-A470-9369D5F22AF1}">
      <dsp:nvSpPr>
        <dsp:cNvPr id="0" name=""/>
        <dsp:cNvSpPr/>
      </dsp:nvSpPr>
      <dsp:spPr>
        <a:xfrm>
          <a:off x="0" y="1182975"/>
          <a:ext cx="52578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Saves more energy than occupancy sensors</a:t>
          </a:r>
        </a:p>
      </dsp:txBody>
      <dsp:txXfrm>
        <a:off x="37696" y="1220671"/>
        <a:ext cx="5182408" cy="696808"/>
      </dsp:txXfrm>
    </dsp:sp>
    <dsp:sp modelId="{ACA29F6E-F762-4AB9-A41C-2A71A43F2200}">
      <dsp:nvSpPr>
        <dsp:cNvPr id="0" name=""/>
        <dsp:cNvSpPr/>
      </dsp:nvSpPr>
      <dsp:spPr>
        <a:xfrm>
          <a:off x="0" y="2012775"/>
          <a:ext cx="52578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Best application is individual offices and conference rooms with access to daylighting</a:t>
          </a:r>
        </a:p>
      </dsp:txBody>
      <dsp:txXfrm>
        <a:off x="37696" y="2050471"/>
        <a:ext cx="5182408" cy="696808"/>
      </dsp:txXfrm>
    </dsp:sp>
    <dsp:sp modelId="{3DDD038E-832B-4113-8D55-02E63BD32A45}">
      <dsp:nvSpPr>
        <dsp:cNvPr id="0" name=""/>
        <dsp:cNvSpPr/>
      </dsp:nvSpPr>
      <dsp:spPr>
        <a:xfrm>
          <a:off x="0" y="2842575"/>
          <a:ext cx="52578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Many situations where there is brief occupancy don’t need lights on, e.g.:</a:t>
          </a:r>
        </a:p>
      </dsp:txBody>
      <dsp:txXfrm>
        <a:off x="37696" y="2880271"/>
        <a:ext cx="5182408" cy="696808"/>
      </dsp:txXfrm>
    </dsp:sp>
    <dsp:sp modelId="{43E08BC3-BDDF-4BAE-9F01-0DA1AC16D422}">
      <dsp:nvSpPr>
        <dsp:cNvPr id="0" name=""/>
        <dsp:cNvSpPr/>
      </dsp:nvSpPr>
      <dsp:spPr>
        <a:xfrm>
          <a:off x="0" y="3614775"/>
          <a:ext cx="5257800" cy="5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tx1"/>
              </a:solidFill>
            </a:rPr>
            <a:t>Janitor visits to dump waste basket</a:t>
          </a:r>
        </a:p>
        <a:p>
          <a:pPr marL="171450" lvl="1" indent="-171450" algn="l" defTabSz="711200">
            <a:lnSpc>
              <a:spcPct val="90000"/>
            </a:lnSpc>
            <a:spcBef>
              <a:spcPct val="0"/>
            </a:spcBef>
            <a:spcAft>
              <a:spcPct val="20000"/>
            </a:spcAft>
            <a:buChar char="•"/>
          </a:pPr>
          <a:r>
            <a:rPr lang="en-US" sz="1600" kern="1200" dirty="0">
              <a:solidFill>
                <a:schemeClr val="tx1"/>
              </a:solidFill>
            </a:rPr>
            <a:t>Colleague visits to deliver papers</a:t>
          </a:r>
        </a:p>
      </dsp:txBody>
      <dsp:txXfrm>
        <a:off x="0" y="3614775"/>
        <a:ext cx="5257800" cy="5278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B4060-48B0-4683-9F79-7A07CBC38597}">
      <dsp:nvSpPr>
        <dsp:cNvPr id="0" name=""/>
        <dsp:cNvSpPr/>
      </dsp:nvSpPr>
      <dsp:spPr>
        <a:xfrm>
          <a:off x="0" y="612914"/>
          <a:ext cx="5195687"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Ceiling mounted PIR occupancy sensors</a:t>
          </a:r>
        </a:p>
      </dsp:txBody>
      <dsp:txXfrm>
        <a:off x="23988" y="636902"/>
        <a:ext cx="5147711" cy="443423"/>
      </dsp:txXfrm>
    </dsp:sp>
    <dsp:sp modelId="{8865C10D-CB47-42E6-A2DC-C0CC46045C52}">
      <dsp:nvSpPr>
        <dsp:cNvPr id="0" name=""/>
        <dsp:cNvSpPr/>
      </dsp:nvSpPr>
      <dsp:spPr>
        <a:xfrm>
          <a:off x="0" y="1104314"/>
          <a:ext cx="5195687"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963" tIns="26670" rIns="149352" bIns="26670" numCol="1" spcCol="1270" anchor="t" anchorCtr="0">
          <a:noAutofit/>
        </a:bodyPr>
        <a:lstStyle/>
        <a:p>
          <a:pPr marL="171450" lvl="1" indent="-171450" algn="l" defTabSz="711200">
            <a:lnSpc>
              <a:spcPct val="90000"/>
            </a:lnSpc>
            <a:spcBef>
              <a:spcPct val="0"/>
            </a:spcBef>
            <a:spcAft>
              <a:spcPct val="20000"/>
            </a:spcAft>
            <a:buFontTx/>
            <a:buNone/>
          </a:pPr>
          <a:r>
            <a:rPr lang="en-US" sz="1600" kern="1200" dirty="0">
              <a:solidFill>
                <a:schemeClr val="tx1"/>
              </a:solidFill>
            </a:rPr>
            <a:t>Communicate with wall-box unit (or wireless relays) using Radio Frequency (RF) </a:t>
          </a:r>
        </a:p>
      </dsp:txBody>
      <dsp:txXfrm>
        <a:off x="0" y="1104314"/>
        <a:ext cx="5195687" cy="478170"/>
      </dsp:txXfrm>
    </dsp:sp>
    <dsp:sp modelId="{AFFE459B-2C12-4D54-9632-DB0C27E473A0}">
      <dsp:nvSpPr>
        <dsp:cNvPr id="0" name=""/>
        <dsp:cNvSpPr/>
      </dsp:nvSpPr>
      <dsp:spPr>
        <a:xfrm>
          <a:off x="0" y="1582484"/>
          <a:ext cx="5195687"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Requires NO hard-wired electricity</a:t>
          </a:r>
        </a:p>
      </dsp:txBody>
      <dsp:txXfrm>
        <a:off x="23988" y="1606472"/>
        <a:ext cx="5147711" cy="443423"/>
      </dsp:txXfrm>
    </dsp:sp>
    <dsp:sp modelId="{0899DB70-D8DD-4BFF-A80C-C68507AF8C3A}">
      <dsp:nvSpPr>
        <dsp:cNvPr id="0" name=""/>
        <dsp:cNvSpPr/>
      </dsp:nvSpPr>
      <dsp:spPr>
        <a:xfrm>
          <a:off x="0" y="2073884"/>
          <a:ext cx="5195687"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963" tIns="26670" rIns="149352" bIns="26670" numCol="1" spcCol="1270" anchor="t" anchorCtr="0">
          <a:noAutofit/>
        </a:bodyPr>
        <a:lstStyle/>
        <a:p>
          <a:pPr marL="171450" lvl="1" indent="-171450" algn="l" defTabSz="711200">
            <a:lnSpc>
              <a:spcPct val="90000"/>
            </a:lnSpc>
            <a:spcBef>
              <a:spcPct val="0"/>
            </a:spcBef>
            <a:spcAft>
              <a:spcPct val="20000"/>
            </a:spcAft>
            <a:buFontTx/>
            <a:buNone/>
          </a:pPr>
          <a:r>
            <a:rPr lang="en-US" sz="1600" kern="1200" dirty="0">
              <a:solidFill>
                <a:schemeClr val="tx1"/>
              </a:solidFill>
            </a:rPr>
            <a:t>Ideal for retrofit applications</a:t>
          </a:r>
        </a:p>
      </dsp:txBody>
      <dsp:txXfrm>
        <a:off x="0" y="2073884"/>
        <a:ext cx="5195687" cy="347760"/>
      </dsp:txXfrm>
    </dsp:sp>
    <dsp:sp modelId="{5FDAB523-D309-4425-BE56-D387BCE4D1F0}">
      <dsp:nvSpPr>
        <dsp:cNvPr id="0" name=""/>
        <dsp:cNvSpPr/>
      </dsp:nvSpPr>
      <dsp:spPr>
        <a:xfrm>
          <a:off x="0" y="2421644"/>
          <a:ext cx="5195687"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Long-life battery or no battery</a:t>
          </a:r>
        </a:p>
      </dsp:txBody>
      <dsp:txXfrm>
        <a:off x="23988" y="2445632"/>
        <a:ext cx="5147711" cy="443423"/>
      </dsp:txXfrm>
    </dsp:sp>
    <dsp:sp modelId="{C4D1D7DE-F15F-4482-A499-E9628C476ADB}">
      <dsp:nvSpPr>
        <dsp:cNvPr id="0" name=""/>
        <dsp:cNvSpPr/>
      </dsp:nvSpPr>
      <dsp:spPr>
        <a:xfrm>
          <a:off x="0" y="2973524"/>
          <a:ext cx="5195687"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Ideal for dimming applications</a:t>
          </a:r>
        </a:p>
      </dsp:txBody>
      <dsp:txXfrm>
        <a:off x="23988" y="2997512"/>
        <a:ext cx="5147711" cy="443423"/>
      </dsp:txXfrm>
    </dsp:sp>
    <dsp:sp modelId="{FC19F85A-12E6-4210-AECB-9074A33DFF6B}">
      <dsp:nvSpPr>
        <dsp:cNvPr id="0" name=""/>
        <dsp:cNvSpPr/>
      </dsp:nvSpPr>
      <dsp:spPr>
        <a:xfrm>
          <a:off x="0" y="3525405"/>
          <a:ext cx="5195687"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PV cells in sensor keep capacitor charged</a:t>
          </a:r>
        </a:p>
      </dsp:txBody>
      <dsp:txXfrm>
        <a:off x="23988" y="3549393"/>
        <a:ext cx="5147711" cy="443423"/>
      </dsp:txXfrm>
    </dsp:sp>
    <dsp:sp modelId="{9BBCB11B-8C90-4147-ACF4-78637CC6F1C9}">
      <dsp:nvSpPr>
        <dsp:cNvPr id="0" name=""/>
        <dsp:cNvSpPr/>
      </dsp:nvSpPr>
      <dsp:spPr>
        <a:xfrm>
          <a:off x="0" y="4077285"/>
          <a:ext cx="5195687"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Relays operated by RF from sensors</a:t>
          </a:r>
        </a:p>
      </dsp:txBody>
      <dsp:txXfrm>
        <a:off x="23988" y="4101273"/>
        <a:ext cx="5147711" cy="4434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0162A-5528-4BD3-8AF0-D7B37330ED66}">
      <dsp:nvSpPr>
        <dsp:cNvPr id="0" name=""/>
        <dsp:cNvSpPr/>
      </dsp:nvSpPr>
      <dsp:spPr>
        <a:xfrm>
          <a:off x="0" y="32082"/>
          <a:ext cx="8153400" cy="7408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Regular cleaning of light fixtures is one of the best ways to maintain performance</a:t>
          </a:r>
        </a:p>
      </dsp:txBody>
      <dsp:txXfrm>
        <a:off x="36164" y="68246"/>
        <a:ext cx="8081072" cy="668489"/>
      </dsp:txXfrm>
    </dsp:sp>
    <dsp:sp modelId="{82059F5C-71EE-49E3-BE1D-51D979CD7B7C}">
      <dsp:nvSpPr>
        <dsp:cNvPr id="0" name=""/>
        <dsp:cNvSpPr/>
      </dsp:nvSpPr>
      <dsp:spPr>
        <a:xfrm>
          <a:off x="0" y="945700"/>
          <a:ext cx="8153400" cy="7042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Essential to keep light reflecting surfaces clean</a:t>
          </a:r>
        </a:p>
      </dsp:txBody>
      <dsp:txXfrm>
        <a:off x="34377" y="980077"/>
        <a:ext cx="8084646" cy="635458"/>
      </dsp:txXfrm>
    </dsp:sp>
    <dsp:sp modelId="{0E4E22A4-29E7-4050-BA3B-EE5733A5844A}">
      <dsp:nvSpPr>
        <dsp:cNvPr id="0" name=""/>
        <dsp:cNvSpPr/>
      </dsp:nvSpPr>
      <dsp:spPr>
        <a:xfrm>
          <a:off x="0" y="1822712"/>
          <a:ext cx="8153400" cy="6594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Wipe interior reflecting surfaces when changing lamps</a:t>
          </a:r>
        </a:p>
      </dsp:txBody>
      <dsp:txXfrm>
        <a:off x="32191" y="1854903"/>
        <a:ext cx="8089018" cy="595048"/>
      </dsp:txXfrm>
    </dsp:sp>
    <dsp:sp modelId="{F9DC1C9E-DD37-4560-9BFC-13ED2236597D}">
      <dsp:nvSpPr>
        <dsp:cNvPr id="0" name=""/>
        <dsp:cNvSpPr/>
      </dsp:nvSpPr>
      <dsp:spPr>
        <a:xfrm>
          <a:off x="0" y="2654943"/>
          <a:ext cx="8153400" cy="5291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Wipe off both sides of lenses, louvers, etc.</a:t>
          </a:r>
        </a:p>
      </dsp:txBody>
      <dsp:txXfrm>
        <a:off x="25830" y="2680773"/>
        <a:ext cx="8101740" cy="477479"/>
      </dsp:txXfrm>
    </dsp:sp>
    <dsp:sp modelId="{CC095959-701F-4D0C-863C-34C527FD454D}">
      <dsp:nvSpPr>
        <dsp:cNvPr id="0" name=""/>
        <dsp:cNvSpPr/>
      </dsp:nvSpPr>
      <dsp:spPr>
        <a:xfrm>
          <a:off x="0" y="3356883"/>
          <a:ext cx="8153400" cy="490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Use “Swiffer” or soft, cotton cloth</a:t>
          </a:r>
        </a:p>
      </dsp:txBody>
      <dsp:txXfrm>
        <a:off x="23948" y="3380831"/>
        <a:ext cx="8105504" cy="442684"/>
      </dsp:txXfrm>
    </dsp:sp>
    <dsp:sp modelId="{C6EDA679-B2E3-4CD3-A72F-F506C3D56A92}">
      <dsp:nvSpPr>
        <dsp:cNvPr id="0" name=""/>
        <dsp:cNvSpPr/>
      </dsp:nvSpPr>
      <dsp:spPr>
        <a:xfrm>
          <a:off x="0" y="4020263"/>
          <a:ext cx="8153400" cy="8244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Use white gloves during installation of fixtures with specular surfaces &amp; when changing lamps (can’t remove fingerprints)</a:t>
          </a:r>
        </a:p>
      </dsp:txBody>
      <dsp:txXfrm>
        <a:off x="40246" y="4060509"/>
        <a:ext cx="8072908" cy="7439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89421-8285-4CBC-AB03-571275C70EAD}">
      <dsp:nvSpPr>
        <dsp:cNvPr id="0" name=""/>
        <dsp:cNvSpPr/>
      </dsp:nvSpPr>
      <dsp:spPr>
        <a:xfrm>
          <a:off x="0" y="38768"/>
          <a:ext cx="6172199" cy="12115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Check that time clocks and lighting</a:t>
          </a:r>
          <a:br>
            <a:rPr lang="en-US" sz="2800" kern="1200" dirty="0">
              <a:solidFill>
                <a:schemeClr val="tx1"/>
              </a:solidFill>
            </a:rPr>
          </a:br>
          <a:r>
            <a:rPr lang="en-US" sz="2800" kern="1200" dirty="0">
              <a:solidFill>
                <a:schemeClr val="tx1"/>
              </a:solidFill>
            </a:rPr>
            <a:t>control panels are set to correct time</a:t>
          </a:r>
        </a:p>
      </dsp:txBody>
      <dsp:txXfrm>
        <a:off x="59145" y="97913"/>
        <a:ext cx="6053909" cy="1093291"/>
      </dsp:txXfrm>
    </dsp:sp>
    <dsp:sp modelId="{57590FDE-19B8-425D-8207-325631C7302B}">
      <dsp:nvSpPr>
        <dsp:cNvPr id="0" name=""/>
        <dsp:cNvSpPr/>
      </dsp:nvSpPr>
      <dsp:spPr>
        <a:xfrm>
          <a:off x="0" y="1339630"/>
          <a:ext cx="6172199" cy="7016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Occupancy Sensors:</a:t>
          </a:r>
        </a:p>
      </dsp:txBody>
      <dsp:txXfrm>
        <a:off x="34254" y="1373884"/>
        <a:ext cx="6103691" cy="633188"/>
      </dsp:txXfrm>
    </dsp:sp>
    <dsp:sp modelId="{3FC06799-BE16-4896-81F5-A8C235A7B87D}">
      <dsp:nvSpPr>
        <dsp:cNvPr id="0" name=""/>
        <dsp:cNvSpPr/>
      </dsp:nvSpPr>
      <dsp:spPr>
        <a:xfrm>
          <a:off x="0" y="2041327"/>
          <a:ext cx="6172199" cy="173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solidFill>
                <a:schemeClr val="tx1"/>
              </a:solidFill>
            </a:rPr>
            <a:t>1. Adjust sensitivity as required to prevent air movement from being detected</a:t>
          </a:r>
        </a:p>
        <a:p>
          <a:pPr marL="228600" lvl="1" indent="-228600" algn="l" defTabSz="977900">
            <a:lnSpc>
              <a:spcPct val="90000"/>
            </a:lnSpc>
            <a:spcBef>
              <a:spcPct val="0"/>
            </a:spcBef>
            <a:spcAft>
              <a:spcPct val="20000"/>
            </a:spcAft>
            <a:buChar char="•"/>
          </a:pPr>
          <a:r>
            <a:rPr lang="en-US" sz="2200" kern="1200" dirty="0">
              <a:solidFill>
                <a:schemeClr val="tx1"/>
              </a:solidFill>
            </a:rPr>
            <a:t>2. Adjust delay to minimize lamp replacement and energy use:</a:t>
          </a:r>
        </a:p>
      </dsp:txBody>
      <dsp:txXfrm>
        <a:off x="0" y="2041327"/>
        <a:ext cx="6172199" cy="1732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18A42-F076-426B-BFD1-B3A47EE10103}">
      <dsp:nvSpPr>
        <dsp:cNvPr id="0" name=""/>
        <dsp:cNvSpPr/>
      </dsp:nvSpPr>
      <dsp:spPr>
        <a:xfrm>
          <a:off x="0" y="29241"/>
          <a:ext cx="8610600" cy="88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Maintain recommended light levels and correct when too high or too low:</a:t>
          </a:r>
          <a:endParaRPr lang="en-US" sz="2400" kern="1200" dirty="0">
            <a:solidFill>
              <a:schemeClr val="tx1"/>
            </a:solidFill>
          </a:endParaRPr>
        </a:p>
      </dsp:txBody>
      <dsp:txXfrm>
        <a:off x="43208" y="72449"/>
        <a:ext cx="8524184" cy="798704"/>
      </dsp:txXfrm>
    </dsp:sp>
    <dsp:sp modelId="{199E7087-4D22-4305-BC67-172896BBFE3D}">
      <dsp:nvSpPr>
        <dsp:cNvPr id="0" name=""/>
        <dsp:cNvSpPr/>
      </dsp:nvSpPr>
      <dsp:spPr>
        <a:xfrm>
          <a:off x="0" y="914362"/>
          <a:ext cx="86106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0480" rIns="170688" bIns="30480" numCol="1" spcCol="1270" anchor="t" anchorCtr="0">
          <a:noAutofit/>
        </a:bodyPr>
        <a:lstStyle/>
        <a:p>
          <a:pPr marL="228600" lvl="1" indent="-228600" algn="l" defTabSz="1066800">
            <a:lnSpc>
              <a:spcPct val="90000"/>
            </a:lnSpc>
            <a:spcBef>
              <a:spcPct val="0"/>
            </a:spcBef>
            <a:spcAft>
              <a:spcPct val="20000"/>
            </a:spcAft>
            <a:buFontTx/>
            <a:buNone/>
          </a:pPr>
          <a:r>
            <a:rPr lang="en-US" sz="2400" i="1" kern="1200" dirty="0">
              <a:solidFill>
                <a:schemeClr val="tx1"/>
              </a:solidFill>
            </a:rPr>
            <a:t>Provide the amount of light needed for the task.</a:t>
          </a:r>
          <a:endParaRPr lang="en-US" sz="2400" kern="1200" dirty="0">
            <a:solidFill>
              <a:schemeClr val="tx1"/>
            </a:solidFill>
          </a:endParaRPr>
        </a:p>
      </dsp:txBody>
      <dsp:txXfrm>
        <a:off x="0" y="914362"/>
        <a:ext cx="8610600" cy="943920"/>
      </dsp:txXfrm>
    </dsp:sp>
    <dsp:sp modelId="{A265C809-8A08-46B1-9525-DC1958B3F93C}">
      <dsp:nvSpPr>
        <dsp:cNvPr id="0" name=""/>
        <dsp:cNvSpPr/>
      </dsp:nvSpPr>
      <dsp:spPr>
        <a:xfrm>
          <a:off x="0" y="1858282"/>
          <a:ext cx="8610600" cy="5246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Select efficient lighting products</a:t>
          </a:r>
          <a:r>
            <a:rPr lang="en-US" sz="2400" kern="1200" dirty="0">
              <a:solidFill>
                <a:schemeClr val="tx1"/>
              </a:solidFill>
            </a:rPr>
            <a:t>:</a:t>
          </a:r>
        </a:p>
      </dsp:txBody>
      <dsp:txXfrm>
        <a:off x="25612" y="1883894"/>
        <a:ext cx="8559376" cy="473439"/>
      </dsp:txXfrm>
    </dsp:sp>
    <dsp:sp modelId="{CF2ABB02-9B8F-452D-8FC3-085AF4920ED6}">
      <dsp:nvSpPr>
        <dsp:cNvPr id="0" name=""/>
        <dsp:cNvSpPr/>
      </dsp:nvSpPr>
      <dsp:spPr>
        <a:xfrm>
          <a:off x="0" y="2382945"/>
          <a:ext cx="86106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0480" rIns="170688" bIns="30480" numCol="1" spcCol="1270" anchor="t" anchorCtr="0">
          <a:noAutofit/>
        </a:bodyPr>
        <a:lstStyle/>
        <a:p>
          <a:pPr marL="228600" lvl="1" indent="-228600" algn="l" defTabSz="1066800">
            <a:lnSpc>
              <a:spcPct val="90000"/>
            </a:lnSpc>
            <a:spcBef>
              <a:spcPct val="0"/>
            </a:spcBef>
            <a:spcAft>
              <a:spcPct val="20000"/>
            </a:spcAft>
            <a:buFontTx/>
            <a:buNone/>
          </a:pPr>
          <a:r>
            <a:rPr lang="en-US" sz="2400" i="1" kern="1200" dirty="0">
              <a:solidFill>
                <a:schemeClr val="tx1"/>
              </a:solidFill>
            </a:rPr>
            <a:t>Meet lighting efficiency and maintenance goals.</a:t>
          </a:r>
          <a:endParaRPr lang="en-US" sz="2400" kern="1200" dirty="0">
            <a:solidFill>
              <a:schemeClr val="tx1"/>
            </a:solidFill>
          </a:endParaRPr>
        </a:p>
      </dsp:txBody>
      <dsp:txXfrm>
        <a:off x="0" y="2382945"/>
        <a:ext cx="8610600" cy="943920"/>
      </dsp:txXfrm>
    </dsp:sp>
    <dsp:sp modelId="{2B6D1194-3B3A-4D01-9CAA-1DC0C5FF82E6}">
      <dsp:nvSpPr>
        <dsp:cNvPr id="0" name=""/>
        <dsp:cNvSpPr/>
      </dsp:nvSpPr>
      <dsp:spPr>
        <a:xfrm>
          <a:off x="0" y="3326865"/>
          <a:ext cx="8610600" cy="4243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Control the operation of lighting systems</a:t>
          </a:r>
          <a:r>
            <a:rPr lang="en-US" sz="2400" kern="1200" dirty="0">
              <a:solidFill>
                <a:schemeClr val="tx1"/>
              </a:solidFill>
            </a:rPr>
            <a:t>:</a:t>
          </a:r>
        </a:p>
      </dsp:txBody>
      <dsp:txXfrm>
        <a:off x="20716" y="3347581"/>
        <a:ext cx="8569168" cy="382940"/>
      </dsp:txXfrm>
    </dsp:sp>
    <dsp:sp modelId="{5ED47931-5A9E-42CD-980B-5371550E5DAA}">
      <dsp:nvSpPr>
        <dsp:cNvPr id="0" name=""/>
        <dsp:cNvSpPr/>
      </dsp:nvSpPr>
      <dsp:spPr>
        <a:xfrm>
          <a:off x="0" y="3751238"/>
          <a:ext cx="86106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0480" rIns="170688" bIns="30480" numCol="1" spcCol="1270" anchor="t" anchorCtr="0">
          <a:noAutofit/>
        </a:bodyPr>
        <a:lstStyle/>
        <a:p>
          <a:pPr marL="91440" lvl="1" indent="0" algn="l" defTabSz="1066800">
            <a:lnSpc>
              <a:spcPct val="90000"/>
            </a:lnSpc>
            <a:spcBef>
              <a:spcPct val="0"/>
            </a:spcBef>
            <a:spcAft>
              <a:spcPct val="20000"/>
            </a:spcAft>
            <a:buFont typeface="Arial" panose="020B0604020202020204" pitchFamily="34" charset="0"/>
            <a:buChar char="•"/>
          </a:pPr>
          <a:r>
            <a:rPr lang="en-US" sz="2400" i="1" kern="1200" dirty="0">
              <a:solidFill>
                <a:schemeClr val="tx1"/>
              </a:solidFill>
            </a:rPr>
            <a:t>If not needed turn them off.</a:t>
          </a:r>
          <a:endParaRPr lang="en-US" sz="2400" kern="1200" dirty="0">
            <a:solidFill>
              <a:schemeClr val="tx1"/>
            </a:solidFill>
          </a:endParaRPr>
        </a:p>
        <a:p>
          <a:pPr marL="91440" lvl="1" indent="0" algn="l" defTabSz="1066800">
            <a:lnSpc>
              <a:spcPct val="90000"/>
            </a:lnSpc>
            <a:spcBef>
              <a:spcPct val="0"/>
            </a:spcBef>
            <a:spcAft>
              <a:spcPct val="20000"/>
            </a:spcAft>
            <a:buFont typeface="Arial" panose="020B0604020202020204" pitchFamily="34" charset="0"/>
            <a:buChar char="•"/>
          </a:pPr>
          <a:r>
            <a:rPr lang="en-US" sz="2400" i="1" kern="1200" dirty="0">
              <a:solidFill>
                <a:schemeClr val="tx1"/>
              </a:solidFill>
            </a:rPr>
            <a:t>If not needed at full output turn them down (dimming).</a:t>
          </a:r>
          <a:endParaRPr lang="en-US" sz="2400" kern="1200" dirty="0">
            <a:solidFill>
              <a:schemeClr val="tx1"/>
            </a:solidFill>
          </a:endParaRPr>
        </a:p>
      </dsp:txBody>
      <dsp:txXfrm>
        <a:off x="0" y="3751238"/>
        <a:ext cx="8610600" cy="9439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95D8A-1BFD-4517-8AA0-2F344606AD7C}">
      <dsp:nvSpPr>
        <dsp:cNvPr id="0" name=""/>
        <dsp:cNvSpPr/>
      </dsp:nvSpPr>
      <dsp:spPr>
        <a:xfrm>
          <a:off x="0" y="17681"/>
          <a:ext cx="4953000" cy="3442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solidFill>
                <a:schemeClr val="tx1"/>
              </a:solidFill>
            </a:rPr>
            <a:t>Lamp</a:t>
          </a:r>
          <a:endParaRPr lang="en-US" sz="1800" kern="1200" dirty="0">
            <a:solidFill>
              <a:schemeClr val="tx1"/>
            </a:solidFill>
          </a:endParaRPr>
        </a:p>
      </dsp:txBody>
      <dsp:txXfrm>
        <a:off x="16804" y="34485"/>
        <a:ext cx="4919392" cy="310619"/>
      </dsp:txXfrm>
    </dsp:sp>
    <dsp:sp modelId="{EF9A2FAD-0AD8-4536-9A5D-F5CE06C729F9}">
      <dsp:nvSpPr>
        <dsp:cNvPr id="0" name=""/>
        <dsp:cNvSpPr/>
      </dsp:nvSpPr>
      <dsp:spPr>
        <a:xfrm>
          <a:off x="0" y="361908"/>
          <a:ext cx="495300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8" tIns="22860" rIns="128016" bIns="22860" numCol="1" spcCol="1270" anchor="t" anchorCtr="0">
          <a:noAutofit/>
        </a:bodyPr>
        <a:lstStyle/>
        <a:p>
          <a:pPr marL="171450" lvl="1" indent="-171450" algn="l" defTabSz="800100">
            <a:lnSpc>
              <a:spcPct val="90000"/>
            </a:lnSpc>
            <a:spcBef>
              <a:spcPct val="0"/>
            </a:spcBef>
            <a:spcAft>
              <a:spcPct val="20000"/>
            </a:spcAft>
            <a:buFontTx/>
            <a:buNone/>
          </a:pPr>
          <a:r>
            <a:rPr lang="en-US" sz="1800" kern="1200" dirty="0">
              <a:solidFill>
                <a:schemeClr val="tx1"/>
              </a:solidFill>
            </a:rPr>
            <a:t>Includes all types of bulbs and tubes</a:t>
          </a:r>
        </a:p>
      </dsp:txBody>
      <dsp:txXfrm>
        <a:off x="0" y="361908"/>
        <a:ext cx="4953000" cy="811440"/>
      </dsp:txXfrm>
    </dsp:sp>
    <dsp:sp modelId="{B8D4787E-0BA2-4082-B647-2495B212A54F}">
      <dsp:nvSpPr>
        <dsp:cNvPr id="0" name=""/>
        <dsp:cNvSpPr/>
      </dsp:nvSpPr>
      <dsp:spPr>
        <a:xfrm>
          <a:off x="0" y="935134"/>
          <a:ext cx="4953000" cy="355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solidFill>
                <a:schemeClr val="tx1"/>
              </a:solidFill>
            </a:rPr>
            <a:t>Lumen</a:t>
          </a:r>
          <a:endParaRPr lang="en-US" sz="1800" kern="1200" dirty="0">
            <a:solidFill>
              <a:schemeClr val="tx1"/>
            </a:solidFill>
          </a:endParaRPr>
        </a:p>
      </dsp:txBody>
      <dsp:txXfrm>
        <a:off x="17337" y="952471"/>
        <a:ext cx="4918326" cy="320478"/>
      </dsp:txXfrm>
    </dsp:sp>
    <dsp:sp modelId="{1F02E08A-C681-40B3-BC1F-9842B5324EDD}">
      <dsp:nvSpPr>
        <dsp:cNvPr id="0" name=""/>
        <dsp:cNvSpPr/>
      </dsp:nvSpPr>
      <dsp:spPr>
        <a:xfrm>
          <a:off x="0" y="1387341"/>
          <a:ext cx="495300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8" tIns="22860" rIns="128016" bIns="22860" numCol="1" spcCol="1270" anchor="t" anchorCtr="0">
          <a:noAutofit/>
        </a:bodyPr>
        <a:lstStyle/>
        <a:p>
          <a:pPr marL="91440" lvl="1" indent="0" algn="l" defTabSz="800100">
            <a:lnSpc>
              <a:spcPct val="90000"/>
            </a:lnSpc>
            <a:spcBef>
              <a:spcPct val="0"/>
            </a:spcBef>
            <a:spcAft>
              <a:spcPct val="20000"/>
            </a:spcAft>
            <a:buFontTx/>
            <a:buNone/>
          </a:pPr>
          <a:r>
            <a:rPr lang="en-US" sz="1800" kern="1200" dirty="0">
              <a:solidFill>
                <a:schemeClr val="tx1"/>
              </a:solidFill>
            </a:rPr>
            <a:t>Measurement unit used to quantify the </a:t>
          </a:r>
          <a:r>
            <a:rPr lang="en-US" sz="1800" i="1" u="sng" kern="1200" dirty="0">
              <a:solidFill>
                <a:schemeClr val="tx1"/>
              </a:solidFill>
            </a:rPr>
            <a:t>total</a:t>
          </a:r>
          <a:r>
            <a:rPr lang="en-US" sz="1800" u="sng" kern="1200" dirty="0">
              <a:solidFill>
                <a:schemeClr val="tx1"/>
              </a:solidFill>
            </a:rPr>
            <a:t> </a:t>
          </a:r>
          <a:r>
            <a:rPr lang="en-US" sz="1800" i="1" u="sng" kern="1200" dirty="0">
              <a:solidFill>
                <a:schemeClr val="tx1"/>
              </a:solidFill>
            </a:rPr>
            <a:t>amount of light</a:t>
          </a:r>
          <a:r>
            <a:rPr lang="en-US" sz="1800" kern="1200" dirty="0">
              <a:solidFill>
                <a:schemeClr val="tx1"/>
              </a:solidFill>
            </a:rPr>
            <a:t> produced by a lamp or fixture</a:t>
          </a:r>
        </a:p>
      </dsp:txBody>
      <dsp:txXfrm>
        <a:off x="0" y="1387341"/>
        <a:ext cx="4953000" cy="811440"/>
      </dsp:txXfrm>
    </dsp:sp>
    <dsp:sp modelId="{C2EDDD2A-8C5E-4503-A6E2-2757C335B9BF}">
      <dsp:nvSpPr>
        <dsp:cNvPr id="0" name=""/>
        <dsp:cNvSpPr/>
      </dsp:nvSpPr>
      <dsp:spPr>
        <a:xfrm>
          <a:off x="0" y="2280203"/>
          <a:ext cx="4953000" cy="3361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solidFill>
                <a:schemeClr val="tx1"/>
              </a:solidFill>
            </a:rPr>
            <a:t>Luminaire</a:t>
          </a:r>
          <a:endParaRPr lang="en-US" sz="1800" kern="1200" dirty="0">
            <a:solidFill>
              <a:schemeClr val="tx1"/>
            </a:solidFill>
          </a:endParaRPr>
        </a:p>
      </dsp:txBody>
      <dsp:txXfrm>
        <a:off x="16409" y="2296612"/>
        <a:ext cx="4920182" cy="303319"/>
      </dsp:txXfrm>
    </dsp:sp>
    <dsp:sp modelId="{5DB59C29-3A75-452C-A58F-424400FAA61D}">
      <dsp:nvSpPr>
        <dsp:cNvPr id="0" name=""/>
        <dsp:cNvSpPr/>
      </dsp:nvSpPr>
      <dsp:spPr>
        <a:xfrm>
          <a:off x="0" y="2676078"/>
          <a:ext cx="495300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8" tIns="22860" rIns="128016" bIns="22860" numCol="1" spcCol="1270" anchor="t" anchorCtr="0">
          <a:noAutofit/>
        </a:bodyPr>
        <a:lstStyle/>
        <a:p>
          <a:pPr marL="91440" lvl="1" indent="0" algn="l" defTabSz="800100">
            <a:lnSpc>
              <a:spcPct val="90000"/>
            </a:lnSpc>
            <a:spcBef>
              <a:spcPct val="0"/>
            </a:spcBef>
            <a:spcAft>
              <a:spcPct val="20000"/>
            </a:spcAft>
            <a:buFontTx/>
            <a:buNone/>
          </a:pPr>
          <a:r>
            <a:rPr lang="en-US" sz="1800" kern="1200" dirty="0">
              <a:solidFill>
                <a:schemeClr val="tx1"/>
              </a:solidFill>
            </a:rPr>
            <a:t>A complete lighting unit consisting of a light source and other components required for its operation and distribution of the light.</a:t>
          </a:r>
        </a:p>
      </dsp:txBody>
      <dsp:txXfrm>
        <a:off x="0" y="2676078"/>
        <a:ext cx="4953000" cy="811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5A566-A7C8-4173-B962-F9C1FADF1C30}">
      <dsp:nvSpPr>
        <dsp:cNvPr id="0" name=""/>
        <dsp:cNvSpPr/>
      </dsp:nvSpPr>
      <dsp:spPr>
        <a:xfrm>
          <a:off x="0" y="326016"/>
          <a:ext cx="3810847" cy="4515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Foot Candle (FC):</a:t>
          </a:r>
        </a:p>
      </dsp:txBody>
      <dsp:txXfrm>
        <a:off x="22045" y="348061"/>
        <a:ext cx="3766757" cy="407502"/>
      </dsp:txXfrm>
    </dsp:sp>
    <dsp:sp modelId="{E3954037-70A4-43F4-BD8C-B042CC4989C9}">
      <dsp:nvSpPr>
        <dsp:cNvPr id="0" name=""/>
        <dsp:cNvSpPr/>
      </dsp:nvSpPr>
      <dsp:spPr>
        <a:xfrm>
          <a:off x="0" y="777608"/>
          <a:ext cx="3810847"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9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solidFill>
            </a:rPr>
            <a:t>Measure of light level</a:t>
          </a:r>
        </a:p>
        <a:p>
          <a:pPr marL="228600" lvl="1" indent="-228600" algn="l" defTabSz="1066800">
            <a:lnSpc>
              <a:spcPct val="90000"/>
            </a:lnSpc>
            <a:spcBef>
              <a:spcPct val="0"/>
            </a:spcBef>
            <a:spcAft>
              <a:spcPct val="20000"/>
            </a:spcAft>
            <a:buChar char="•"/>
          </a:pPr>
          <a:r>
            <a:rPr lang="en-US" sz="2400" kern="1200" dirty="0">
              <a:solidFill>
                <a:schemeClr val="tx1"/>
              </a:solidFill>
            </a:rPr>
            <a:t>Taken with a light meter</a:t>
          </a:r>
        </a:p>
      </dsp:txBody>
      <dsp:txXfrm>
        <a:off x="0" y="777608"/>
        <a:ext cx="3810847" cy="1059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ED71B-76E8-4EAD-A7A9-EBA37492A75B}">
      <dsp:nvSpPr>
        <dsp:cNvPr id="0" name=""/>
        <dsp:cNvSpPr/>
      </dsp:nvSpPr>
      <dsp:spPr>
        <a:xfrm>
          <a:off x="0" y="33491"/>
          <a:ext cx="8158163" cy="6044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Lamps lose light output (lumens) over time</a:t>
          </a:r>
        </a:p>
      </dsp:txBody>
      <dsp:txXfrm>
        <a:off x="29507" y="62998"/>
        <a:ext cx="8099149" cy="545443"/>
      </dsp:txXfrm>
    </dsp:sp>
    <dsp:sp modelId="{28A52FD8-0C3E-49B0-B1EE-B2D8587E4605}">
      <dsp:nvSpPr>
        <dsp:cNvPr id="0" name=""/>
        <dsp:cNvSpPr/>
      </dsp:nvSpPr>
      <dsp:spPr>
        <a:xfrm>
          <a:off x="0" y="773309"/>
          <a:ext cx="8158163" cy="5652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Fixtures lose ability to reflect or transmit light</a:t>
          </a:r>
        </a:p>
      </dsp:txBody>
      <dsp:txXfrm>
        <a:off x="27594" y="800903"/>
        <a:ext cx="8102975" cy="510081"/>
      </dsp:txXfrm>
    </dsp:sp>
    <dsp:sp modelId="{BCB653F1-BB67-4AF9-B899-C376876071A4}">
      <dsp:nvSpPr>
        <dsp:cNvPr id="0" name=""/>
        <dsp:cNvSpPr/>
      </dsp:nvSpPr>
      <dsp:spPr>
        <a:xfrm>
          <a:off x="0" y="1473939"/>
          <a:ext cx="8158163" cy="5566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Losses commonly due to:</a:t>
          </a:r>
        </a:p>
      </dsp:txBody>
      <dsp:txXfrm>
        <a:off x="27174" y="1501113"/>
        <a:ext cx="8103815" cy="502311"/>
      </dsp:txXfrm>
    </dsp:sp>
    <dsp:sp modelId="{8ED1BDB7-E500-4A0F-988B-64C5298A77AB}">
      <dsp:nvSpPr>
        <dsp:cNvPr id="0" name=""/>
        <dsp:cNvSpPr/>
      </dsp:nvSpPr>
      <dsp:spPr>
        <a:xfrm>
          <a:off x="0" y="2030598"/>
          <a:ext cx="8158163" cy="116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02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solidFill>
            </a:rPr>
            <a:t> lamp aging</a:t>
          </a:r>
        </a:p>
        <a:p>
          <a:pPr marL="228600" lvl="1" indent="-228600" algn="l" defTabSz="1066800">
            <a:lnSpc>
              <a:spcPct val="90000"/>
            </a:lnSpc>
            <a:spcBef>
              <a:spcPct val="0"/>
            </a:spcBef>
            <a:spcAft>
              <a:spcPct val="20000"/>
            </a:spcAft>
            <a:buChar char="•"/>
          </a:pPr>
          <a:r>
            <a:rPr lang="en-US" sz="2400" kern="1200" dirty="0">
              <a:solidFill>
                <a:schemeClr val="tx1"/>
              </a:solidFill>
            </a:rPr>
            <a:t> lamp burn out</a:t>
          </a:r>
        </a:p>
        <a:p>
          <a:pPr marL="228600" lvl="1" indent="-228600" algn="l" defTabSz="1066800">
            <a:lnSpc>
              <a:spcPct val="90000"/>
            </a:lnSpc>
            <a:spcBef>
              <a:spcPct val="0"/>
            </a:spcBef>
            <a:spcAft>
              <a:spcPct val="20000"/>
            </a:spcAft>
            <a:buChar char="•"/>
          </a:pPr>
          <a:r>
            <a:rPr lang="en-US" sz="2400" kern="1200" dirty="0">
              <a:solidFill>
                <a:schemeClr val="tx1"/>
              </a:solidFill>
            </a:rPr>
            <a:t>dirt accumulation and/or heat</a:t>
          </a:r>
        </a:p>
      </dsp:txBody>
      <dsp:txXfrm>
        <a:off x="0" y="2030598"/>
        <a:ext cx="8158163" cy="1167480"/>
      </dsp:txXfrm>
    </dsp:sp>
    <dsp:sp modelId="{21631B38-3C19-46C9-BBBF-D1D1E6BAC709}">
      <dsp:nvSpPr>
        <dsp:cNvPr id="0" name=""/>
        <dsp:cNvSpPr/>
      </dsp:nvSpPr>
      <dsp:spPr>
        <a:xfrm>
          <a:off x="0" y="3198078"/>
          <a:ext cx="8158163" cy="9073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Expressed as percentage (%) of initial lamp or fixture condition</a:t>
          </a:r>
        </a:p>
      </dsp:txBody>
      <dsp:txXfrm>
        <a:off x="44292" y="3242370"/>
        <a:ext cx="8069579" cy="818751"/>
      </dsp:txXfrm>
    </dsp:sp>
    <dsp:sp modelId="{D218D0AC-856E-4352-8774-91B8402D2F67}">
      <dsp:nvSpPr>
        <dsp:cNvPr id="0" name=""/>
        <dsp:cNvSpPr/>
      </dsp:nvSpPr>
      <dsp:spPr>
        <a:xfrm>
          <a:off x="0" y="4240773"/>
          <a:ext cx="8158163" cy="9073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Lighting systems can be returned to initial condition by cleaning and re-lamping</a:t>
          </a:r>
        </a:p>
      </dsp:txBody>
      <dsp:txXfrm>
        <a:off x="44292" y="4285065"/>
        <a:ext cx="8069579" cy="8187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A75FA-1E52-4A08-A39E-60299D4CB765}">
      <dsp:nvSpPr>
        <dsp:cNvPr id="0" name=""/>
        <dsp:cNvSpPr/>
      </dsp:nvSpPr>
      <dsp:spPr>
        <a:xfrm>
          <a:off x="0" y="558317"/>
          <a:ext cx="7255071" cy="366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Measure of the efficacy of traditional lamps </a:t>
          </a:r>
        </a:p>
      </dsp:txBody>
      <dsp:txXfrm>
        <a:off x="17894" y="576211"/>
        <a:ext cx="7219283" cy="330775"/>
      </dsp:txXfrm>
    </dsp:sp>
    <dsp:sp modelId="{5D2EDC69-F896-4C0C-A3D6-B226E01E4EB4}">
      <dsp:nvSpPr>
        <dsp:cNvPr id="0" name=""/>
        <dsp:cNvSpPr/>
      </dsp:nvSpPr>
      <dsp:spPr>
        <a:xfrm>
          <a:off x="0" y="986660"/>
          <a:ext cx="7255071" cy="366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Higher efficacy lamps have higher LPW ratings</a:t>
          </a:r>
        </a:p>
      </dsp:txBody>
      <dsp:txXfrm>
        <a:off x="17894" y="1004554"/>
        <a:ext cx="7219283" cy="330775"/>
      </dsp:txXfrm>
    </dsp:sp>
    <dsp:sp modelId="{C56775A4-DCC9-4CF2-8A24-CC72DCBAFC5D}">
      <dsp:nvSpPr>
        <dsp:cNvPr id="0" name=""/>
        <dsp:cNvSpPr/>
      </dsp:nvSpPr>
      <dsp:spPr>
        <a:xfrm>
          <a:off x="0" y="1421584"/>
          <a:ext cx="7255071" cy="366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Like miles-per-gallon rating for a car</a:t>
          </a:r>
        </a:p>
      </dsp:txBody>
      <dsp:txXfrm>
        <a:off x="17894" y="1439478"/>
        <a:ext cx="7219283" cy="330775"/>
      </dsp:txXfrm>
    </dsp:sp>
    <dsp:sp modelId="{A36B8453-5F8F-4391-8CBA-7FD850F66901}">
      <dsp:nvSpPr>
        <dsp:cNvPr id="0" name=""/>
        <dsp:cNvSpPr/>
      </dsp:nvSpPr>
      <dsp:spPr>
        <a:xfrm>
          <a:off x="0" y="1872735"/>
          <a:ext cx="7255071" cy="6594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Always consider the efficacy of a system to include ballasts/drivers/transformers/fixtures, etc.</a:t>
          </a:r>
        </a:p>
      </dsp:txBody>
      <dsp:txXfrm>
        <a:off x="32194" y="1904929"/>
        <a:ext cx="7190683" cy="595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4270-D585-4F68-9A34-512D88CF4C60}">
      <dsp:nvSpPr>
        <dsp:cNvPr id="0" name=""/>
        <dsp:cNvSpPr/>
      </dsp:nvSpPr>
      <dsp:spPr>
        <a:xfrm>
          <a:off x="0" y="2946"/>
          <a:ext cx="4724399" cy="5350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Proper light levels required</a:t>
          </a:r>
        </a:p>
      </dsp:txBody>
      <dsp:txXfrm>
        <a:off x="26120" y="29066"/>
        <a:ext cx="4672159" cy="482836"/>
      </dsp:txXfrm>
    </dsp:sp>
    <dsp:sp modelId="{0C144D10-7E63-452C-A90B-FCD87919FD3E}">
      <dsp:nvSpPr>
        <dsp:cNvPr id="0" name=""/>
        <dsp:cNvSpPr/>
      </dsp:nvSpPr>
      <dsp:spPr>
        <a:xfrm>
          <a:off x="0" y="538023"/>
          <a:ext cx="4724399"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0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1"/>
              </a:solidFill>
            </a:rPr>
            <a:t>IES recommendations</a:t>
          </a:r>
        </a:p>
        <a:p>
          <a:pPr marL="228600" lvl="1" indent="-228600" algn="l" defTabSz="889000">
            <a:lnSpc>
              <a:spcPct val="90000"/>
            </a:lnSpc>
            <a:spcBef>
              <a:spcPct val="0"/>
            </a:spcBef>
            <a:spcAft>
              <a:spcPct val="20000"/>
            </a:spcAft>
            <a:buChar char="•"/>
          </a:pPr>
          <a:r>
            <a:rPr lang="en-US" sz="2000" kern="1200" dirty="0">
              <a:solidFill>
                <a:schemeClr val="tx1"/>
              </a:solidFill>
            </a:rPr>
            <a:t>State/local standards</a:t>
          </a:r>
        </a:p>
      </dsp:txBody>
      <dsp:txXfrm>
        <a:off x="0" y="538023"/>
        <a:ext cx="4724399" cy="811440"/>
      </dsp:txXfrm>
    </dsp:sp>
    <dsp:sp modelId="{53889857-4E01-462D-B3B1-8C28EBB36153}">
      <dsp:nvSpPr>
        <dsp:cNvPr id="0" name=""/>
        <dsp:cNvSpPr/>
      </dsp:nvSpPr>
      <dsp:spPr>
        <a:xfrm>
          <a:off x="0" y="1349463"/>
          <a:ext cx="4724399" cy="6910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Where light levels are correct, visual tasks are easier</a:t>
          </a:r>
        </a:p>
      </dsp:txBody>
      <dsp:txXfrm>
        <a:off x="33733" y="1383196"/>
        <a:ext cx="4656933" cy="623548"/>
      </dsp:txXfrm>
    </dsp:sp>
    <dsp:sp modelId="{7F6968EB-CA82-44D1-8796-E14D2EE8FE7D}">
      <dsp:nvSpPr>
        <dsp:cNvPr id="0" name=""/>
        <dsp:cNvSpPr/>
      </dsp:nvSpPr>
      <dsp:spPr>
        <a:xfrm>
          <a:off x="0" y="2040477"/>
          <a:ext cx="4724399"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00" tIns="25400" rIns="142240" bIns="25400" numCol="1" spcCol="1270" anchor="t" anchorCtr="0">
          <a:noAutofit/>
        </a:bodyPr>
        <a:lstStyle/>
        <a:p>
          <a:pPr marL="228600" lvl="1" indent="-228600" algn="l" defTabSz="889000">
            <a:lnSpc>
              <a:spcPct val="90000"/>
            </a:lnSpc>
            <a:spcBef>
              <a:spcPct val="0"/>
            </a:spcBef>
            <a:spcAft>
              <a:spcPct val="20000"/>
            </a:spcAft>
            <a:buFontTx/>
            <a:buNone/>
          </a:pPr>
          <a:r>
            <a:rPr lang="en-US" sz="2000" kern="1200" dirty="0">
              <a:solidFill>
                <a:schemeClr val="tx1"/>
              </a:solidFill>
            </a:rPr>
            <a:t>Students/workers can see well</a:t>
          </a:r>
        </a:p>
      </dsp:txBody>
      <dsp:txXfrm>
        <a:off x="0" y="2040477"/>
        <a:ext cx="4724399" cy="811440"/>
      </dsp:txXfrm>
    </dsp:sp>
    <dsp:sp modelId="{F5BFDC70-2F83-4EEF-910C-F5097B2916FA}">
      <dsp:nvSpPr>
        <dsp:cNvPr id="0" name=""/>
        <dsp:cNvSpPr/>
      </dsp:nvSpPr>
      <dsp:spPr>
        <a:xfrm>
          <a:off x="0" y="2851917"/>
          <a:ext cx="4724399" cy="8294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Maintenance personnel maintain proper levels, and correct improper light levels</a:t>
          </a:r>
        </a:p>
      </dsp:txBody>
      <dsp:txXfrm>
        <a:off x="40493" y="2892410"/>
        <a:ext cx="4643413" cy="748510"/>
      </dsp:txXfrm>
    </dsp:sp>
    <dsp:sp modelId="{F406102E-739A-483B-B921-940C58531945}">
      <dsp:nvSpPr>
        <dsp:cNvPr id="0" name=""/>
        <dsp:cNvSpPr/>
      </dsp:nvSpPr>
      <dsp:spPr>
        <a:xfrm>
          <a:off x="0" y="3681413"/>
          <a:ext cx="4724399"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00" tIns="25400" rIns="142240" bIns="25400" numCol="1" spcCol="1270" anchor="t" anchorCtr="0">
          <a:noAutofit/>
        </a:bodyPr>
        <a:lstStyle/>
        <a:p>
          <a:pPr marL="228600" lvl="1" indent="-228600" algn="l" defTabSz="889000">
            <a:lnSpc>
              <a:spcPct val="90000"/>
            </a:lnSpc>
            <a:spcBef>
              <a:spcPct val="0"/>
            </a:spcBef>
            <a:spcAft>
              <a:spcPct val="20000"/>
            </a:spcAft>
            <a:buFontTx/>
            <a:buNone/>
          </a:pPr>
          <a:r>
            <a:rPr lang="en-US" sz="2000" kern="1200" dirty="0">
              <a:solidFill>
                <a:schemeClr val="tx1"/>
              </a:solidFill>
            </a:rPr>
            <a:t>Too high or too low</a:t>
          </a:r>
        </a:p>
      </dsp:txBody>
      <dsp:txXfrm>
        <a:off x="0" y="3681413"/>
        <a:ext cx="4724399" cy="8114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EE81D-E3DD-4321-8439-EF6FECFB4BD9}">
      <dsp:nvSpPr>
        <dsp:cNvPr id="0" name=""/>
        <dsp:cNvSpPr/>
      </dsp:nvSpPr>
      <dsp:spPr>
        <a:xfrm>
          <a:off x="0" y="1707"/>
          <a:ext cx="7772400" cy="8655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A8675-3FBF-427B-973D-8FA33D59A447}">
      <dsp:nvSpPr>
        <dsp:cNvPr id="0" name=""/>
        <dsp:cNvSpPr/>
      </dsp:nvSpPr>
      <dsp:spPr>
        <a:xfrm>
          <a:off x="261830" y="196457"/>
          <a:ext cx="476055" cy="4760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14E56-F9D3-4451-9C6F-B29B329F72DD}">
      <dsp:nvSpPr>
        <dsp:cNvPr id="0" name=""/>
        <dsp:cNvSpPr/>
      </dsp:nvSpPr>
      <dsp:spPr>
        <a:xfrm>
          <a:off x="999715" y="1707"/>
          <a:ext cx="6772684" cy="86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05" tIns="91605" rIns="91605" bIns="91605" numCol="1" spcCol="1270" anchor="ctr" anchorCtr="0">
          <a:noAutofit/>
        </a:bodyPr>
        <a:lstStyle/>
        <a:p>
          <a:pPr marL="0" lvl="0" indent="0" algn="l" defTabSz="977900">
            <a:lnSpc>
              <a:spcPct val="100000"/>
            </a:lnSpc>
            <a:spcBef>
              <a:spcPct val="0"/>
            </a:spcBef>
            <a:spcAft>
              <a:spcPct val="35000"/>
            </a:spcAft>
            <a:buNone/>
          </a:pPr>
          <a:r>
            <a:rPr lang="en-US" sz="2200" kern="1200" dirty="0"/>
            <a:t>Take measurement at task surface</a:t>
          </a:r>
        </a:p>
      </dsp:txBody>
      <dsp:txXfrm>
        <a:off x="999715" y="1707"/>
        <a:ext cx="6772684" cy="865554"/>
      </dsp:txXfrm>
    </dsp:sp>
    <dsp:sp modelId="{06BD2B1F-2CF4-4201-BDCD-B2465DA254CA}">
      <dsp:nvSpPr>
        <dsp:cNvPr id="0" name=""/>
        <dsp:cNvSpPr/>
      </dsp:nvSpPr>
      <dsp:spPr>
        <a:xfrm>
          <a:off x="0" y="1083651"/>
          <a:ext cx="7772400" cy="8655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68779-F195-44B1-9ABD-EF088653842D}">
      <dsp:nvSpPr>
        <dsp:cNvPr id="0" name=""/>
        <dsp:cNvSpPr/>
      </dsp:nvSpPr>
      <dsp:spPr>
        <a:xfrm>
          <a:off x="261830" y="1278400"/>
          <a:ext cx="476055" cy="4760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B2F9AB-C3FE-450B-B058-60773FE43D1A}">
      <dsp:nvSpPr>
        <dsp:cNvPr id="0" name=""/>
        <dsp:cNvSpPr/>
      </dsp:nvSpPr>
      <dsp:spPr>
        <a:xfrm>
          <a:off x="999715" y="1083651"/>
          <a:ext cx="6772684" cy="86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05" tIns="91605" rIns="91605" bIns="91605" numCol="1" spcCol="1270" anchor="ctr" anchorCtr="0">
          <a:noAutofit/>
        </a:bodyPr>
        <a:lstStyle/>
        <a:p>
          <a:pPr marL="0" lvl="0" indent="0" algn="l" defTabSz="977900">
            <a:lnSpc>
              <a:spcPct val="100000"/>
            </a:lnSpc>
            <a:spcBef>
              <a:spcPct val="0"/>
            </a:spcBef>
            <a:spcAft>
              <a:spcPct val="35000"/>
            </a:spcAft>
            <a:buNone/>
          </a:pPr>
          <a:r>
            <a:rPr lang="en-US" sz="2200" kern="1200" dirty="0"/>
            <a:t>Do not obstruct or shadow meter</a:t>
          </a:r>
        </a:p>
      </dsp:txBody>
      <dsp:txXfrm>
        <a:off x="999715" y="1083651"/>
        <a:ext cx="6772684" cy="865554"/>
      </dsp:txXfrm>
    </dsp:sp>
    <dsp:sp modelId="{D1646177-2301-441E-B2B6-03A0B0934618}">
      <dsp:nvSpPr>
        <dsp:cNvPr id="0" name=""/>
        <dsp:cNvSpPr/>
      </dsp:nvSpPr>
      <dsp:spPr>
        <a:xfrm>
          <a:off x="0" y="2165594"/>
          <a:ext cx="7772400" cy="8655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B3A626-F037-4240-9956-FC3A01864F05}">
      <dsp:nvSpPr>
        <dsp:cNvPr id="0" name=""/>
        <dsp:cNvSpPr/>
      </dsp:nvSpPr>
      <dsp:spPr>
        <a:xfrm>
          <a:off x="261830" y="2360344"/>
          <a:ext cx="476055" cy="4760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17A997-8CA9-4D1E-A89F-9906F6AD4AAC}">
      <dsp:nvSpPr>
        <dsp:cNvPr id="0" name=""/>
        <dsp:cNvSpPr/>
      </dsp:nvSpPr>
      <dsp:spPr>
        <a:xfrm>
          <a:off x="999715" y="2165594"/>
          <a:ext cx="6772684" cy="86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05" tIns="91605" rIns="91605" bIns="91605" numCol="1" spcCol="1270" anchor="ctr" anchorCtr="0">
          <a:noAutofit/>
        </a:bodyPr>
        <a:lstStyle/>
        <a:p>
          <a:pPr marL="0" lvl="0" indent="0" algn="l" defTabSz="977900">
            <a:lnSpc>
              <a:spcPct val="100000"/>
            </a:lnSpc>
            <a:spcBef>
              <a:spcPct val="0"/>
            </a:spcBef>
            <a:spcAft>
              <a:spcPct val="35000"/>
            </a:spcAft>
            <a:buNone/>
          </a:pPr>
          <a:r>
            <a:rPr lang="en-US" sz="2200" kern="1200" dirty="0"/>
            <a:t>Calculate average from maximum &amp; minimum readings</a:t>
          </a:r>
        </a:p>
      </dsp:txBody>
      <dsp:txXfrm>
        <a:off x="999715" y="2165594"/>
        <a:ext cx="6772684" cy="865554"/>
      </dsp:txXfrm>
    </dsp:sp>
    <dsp:sp modelId="{C92D7536-8CD3-48B0-A5BE-2FDF728DAAD1}">
      <dsp:nvSpPr>
        <dsp:cNvPr id="0" name=""/>
        <dsp:cNvSpPr/>
      </dsp:nvSpPr>
      <dsp:spPr>
        <a:xfrm>
          <a:off x="0" y="3247537"/>
          <a:ext cx="7772400" cy="8655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BB59A6-A010-4FE4-869C-557E047F14B4}">
      <dsp:nvSpPr>
        <dsp:cNvPr id="0" name=""/>
        <dsp:cNvSpPr/>
      </dsp:nvSpPr>
      <dsp:spPr>
        <a:xfrm>
          <a:off x="261830" y="3442287"/>
          <a:ext cx="476055" cy="4760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D45B3-0F0C-409F-8826-9EF70C41618F}">
      <dsp:nvSpPr>
        <dsp:cNvPr id="0" name=""/>
        <dsp:cNvSpPr/>
      </dsp:nvSpPr>
      <dsp:spPr>
        <a:xfrm>
          <a:off x="999715" y="3247537"/>
          <a:ext cx="6772684" cy="86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05" tIns="91605" rIns="91605" bIns="91605" numCol="1" spcCol="1270" anchor="ctr" anchorCtr="0">
          <a:noAutofit/>
        </a:bodyPr>
        <a:lstStyle/>
        <a:p>
          <a:pPr marL="0" lvl="0" indent="0" algn="l" defTabSz="977900">
            <a:lnSpc>
              <a:spcPct val="100000"/>
            </a:lnSpc>
            <a:spcBef>
              <a:spcPct val="0"/>
            </a:spcBef>
            <a:spcAft>
              <a:spcPct val="35000"/>
            </a:spcAft>
            <a:buNone/>
          </a:pPr>
          <a:r>
            <a:rPr lang="en-US" sz="2200" kern="1200" dirty="0"/>
            <a:t>Account for daylight effects (with and without)</a:t>
          </a:r>
        </a:p>
      </dsp:txBody>
      <dsp:txXfrm>
        <a:off x="999715" y="3247537"/>
        <a:ext cx="6772684" cy="8655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421125" y="9120043"/>
            <a:ext cx="892386" cy="479469"/>
          </a:xfrm>
          <a:prstGeom prst="rect">
            <a:avLst/>
          </a:prstGeom>
          <a:noFill/>
          <a:ln w="9525">
            <a:noFill/>
            <a:miter lim="800000"/>
            <a:headEnd/>
            <a:tailEnd/>
          </a:ln>
          <a:effectLst/>
        </p:spPr>
        <p:txBody>
          <a:bodyPr vert="horz" wrap="square" lIns="97302" tIns="48650" rIns="97302" bIns="48650" numCol="1" anchor="b" anchorCtr="0" compatLnSpc="1">
            <a:prstTxWarp prst="textNoShape">
              <a:avLst/>
            </a:prstTxWarp>
          </a:bodyPr>
          <a:lstStyle>
            <a:lvl1pPr algn="r" eaLnBrk="0" hangingPunct="0">
              <a:defRPr sz="1200">
                <a:cs typeface="+mn-cs"/>
              </a:defRPr>
            </a:lvl1pPr>
          </a:lstStyle>
          <a:p>
            <a:pPr>
              <a:defRPr/>
            </a:pPr>
            <a:fld id="{DA0FCC3E-C41C-4EF2-8B5C-ECBC82FAB311}" type="slidenum">
              <a:rPr lang="en-US"/>
              <a:pPr>
                <a:defRPr/>
              </a:pPr>
              <a:t>‹#›</a:t>
            </a:fld>
            <a:endParaRPr lang="en-US" dirty="0"/>
          </a:p>
        </p:txBody>
      </p:sp>
    </p:spTree>
    <p:extLst>
      <p:ext uri="{BB962C8B-B14F-4D97-AF65-F5344CB8AC3E}">
        <p14:creationId xmlns:p14="http://schemas.microsoft.com/office/powerpoint/2010/main" val="35332830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body" sz="quarter" idx="3"/>
          </p:nvPr>
        </p:nvSpPr>
        <p:spPr bwMode="auto">
          <a:xfrm>
            <a:off x="774156" y="4800600"/>
            <a:ext cx="5738884" cy="4319588"/>
          </a:xfrm>
          <a:prstGeom prst="rect">
            <a:avLst/>
          </a:prstGeom>
          <a:noFill/>
          <a:ln w="12700">
            <a:noFill/>
            <a:miter lim="800000"/>
            <a:headEnd/>
            <a:tailEnd/>
          </a:ln>
          <a:effectLst/>
        </p:spPr>
        <p:txBody>
          <a:bodyPr vert="horz" wrap="square" lIns="96289" tIns="47300" rIns="96289" bIns="47300"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12996" name="Text Box 4"/>
          <p:cNvSpPr txBox="1">
            <a:spLocks noChangeArrowheads="1"/>
          </p:cNvSpPr>
          <p:nvPr/>
        </p:nvSpPr>
        <p:spPr bwMode="auto">
          <a:xfrm>
            <a:off x="1147826" y="9202581"/>
            <a:ext cx="2737265" cy="28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02" tIns="48650" rIns="97302" bIns="4865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200" dirty="0">
                <a:latin typeface="Book Antiqua" panose="02040602050305030304" pitchFamily="18" charset="0"/>
                <a:cs typeface="Arial" panose="020B0604020202020204" pitchFamily="34" charset="0"/>
              </a:rPr>
              <a:t>Northwest Energy Efficiency Council</a:t>
            </a:r>
          </a:p>
        </p:txBody>
      </p:sp>
      <p:sp>
        <p:nvSpPr>
          <p:cNvPr id="212997" name="Text Box 5"/>
          <p:cNvSpPr txBox="1">
            <a:spLocks noChangeArrowheads="1"/>
          </p:cNvSpPr>
          <p:nvPr/>
        </p:nvSpPr>
        <p:spPr bwMode="auto">
          <a:xfrm>
            <a:off x="62707" y="9121734"/>
            <a:ext cx="196426" cy="48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02" tIns="48650" rIns="97302" bIns="4865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dirty="0">
              <a:latin typeface="Arial" panose="020B0604020202020204" pitchFamily="34" charset="0"/>
              <a:cs typeface="Arial" panose="020B0604020202020204" pitchFamily="34" charset="0"/>
            </a:endParaRPr>
          </a:p>
        </p:txBody>
      </p:sp>
      <p:pic>
        <p:nvPicPr>
          <p:cNvPr id="22733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32" y="9222837"/>
            <a:ext cx="587586" cy="2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6" name="Straight Connector 5"/>
          <p:cNvCxnSpPr/>
          <p:nvPr/>
        </p:nvCxnSpPr>
        <p:spPr>
          <a:xfrm>
            <a:off x="673950" y="457201"/>
            <a:ext cx="595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6887" y="9217453"/>
            <a:ext cx="570944" cy="246199"/>
          </a:xfrm>
          <a:prstGeom prst="rect">
            <a:avLst/>
          </a:prstGeom>
        </p:spPr>
        <p:txBody>
          <a:bodyPr wrap="none" lIns="91417" tIns="45709" rIns="91417" bIns="45709">
            <a:spAutoFit/>
          </a:bodyPr>
          <a:lstStyle/>
          <a:p>
            <a:pPr>
              <a:defRPr/>
            </a:pPr>
            <a:r>
              <a:rPr lang="en-US" sz="1000" dirty="0">
                <a:latin typeface="Arial" panose="020B0604020202020204" pitchFamily="34" charset="0"/>
                <a:cs typeface="Arial" panose="020B0604020202020204" pitchFamily="34" charset="0"/>
              </a:rPr>
              <a:t>© </a:t>
            </a:r>
            <a:r>
              <a:rPr lang="en-US" sz="1000" dirty="0">
                <a:latin typeface="Book Antiqua" panose="02040602050305030304" pitchFamily="18" charset="0"/>
                <a:cs typeface="Arial" panose="020B0604020202020204" pitchFamily="34" charset="0"/>
              </a:rPr>
              <a:t>2025</a:t>
            </a:r>
          </a:p>
        </p:txBody>
      </p:sp>
      <p:sp>
        <p:nvSpPr>
          <p:cNvPr id="10" name="Rectangle 3">
            <a:extLst>
              <a:ext uri="{FF2B5EF4-FFF2-40B4-BE49-F238E27FC236}">
                <a16:creationId xmlns:a16="http://schemas.microsoft.com/office/drawing/2014/main" id="{95E7CBAD-F70D-49A7-9FFB-526BD1A98176}"/>
              </a:ext>
            </a:extLst>
          </p:cNvPr>
          <p:cNvSpPr txBox="1">
            <a:spLocks noChangeArrowheads="1"/>
          </p:cNvSpPr>
          <p:nvPr/>
        </p:nvSpPr>
        <p:spPr bwMode="auto">
          <a:xfrm>
            <a:off x="579120" y="228600"/>
            <a:ext cx="5364480" cy="304800"/>
          </a:xfrm>
          <a:prstGeom prst="rect">
            <a:avLst/>
          </a:prstGeom>
          <a:noFill/>
          <a:ln w="12700">
            <a:noFill/>
            <a:miter lim="800000"/>
            <a:headEnd/>
            <a:tailEnd/>
          </a:ln>
          <a:effectLst/>
        </p:spPr>
        <p:txBody>
          <a:bodyPr vert="horz" wrap="square" lIns="96289" tIns="47300" rIns="96289" bIns="47300"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i="0" dirty="0">
                <a:latin typeface="Book Antiqua" panose="02040602050305030304" pitchFamily="18" charset="0"/>
                <a:cs typeface="Arial" panose="020B0604020202020204" pitchFamily="34" charset="0"/>
              </a:rPr>
              <a:t>Fundamentals of Energy Efficient Building Operations:  Part 3</a:t>
            </a:r>
          </a:p>
        </p:txBody>
      </p:sp>
      <p:sp>
        <p:nvSpPr>
          <p:cNvPr id="3" name="Slide Image Placeholder 2">
            <a:extLst>
              <a:ext uri="{FF2B5EF4-FFF2-40B4-BE49-F238E27FC236}">
                <a16:creationId xmlns:a16="http://schemas.microsoft.com/office/drawing/2014/main" id="{E7E4E0BF-9466-41EB-85D1-3B163DB6EA8C}"/>
              </a:ext>
            </a:extLst>
          </p:cNvPr>
          <p:cNvSpPr>
            <a:spLocks noGrp="1" noRot="1" noChangeAspect="1"/>
          </p:cNvSpPr>
          <p:nvPr>
            <p:ph type="sldImg" idx="2"/>
          </p:nvPr>
        </p:nvSpPr>
        <p:spPr>
          <a:xfrm>
            <a:off x="729702" y="533400"/>
            <a:ext cx="5874649" cy="4089137"/>
          </a:xfrm>
          <a:prstGeom prst="rect">
            <a:avLst/>
          </a:prstGeom>
          <a:noFill/>
          <a:ln w="12700">
            <a:noFill/>
          </a:ln>
        </p:spPr>
        <p:txBody>
          <a:bodyPr vert="horz" lIns="94840" tIns="47420" rIns="94840" bIns="47420" rtlCol="0" anchor="ctr"/>
          <a:lstStyle/>
          <a:p>
            <a:endParaRPr lang="en-US" dirty="0"/>
          </a:p>
        </p:txBody>
      </p:sp>
    </p:spTree>
    <p:extLst>
      <p:ext uri="{BB962C8B-B14F-4D97-AF65-F5344CB8AC3E}">
        <p14:creationId xmlns:p14="http://schemas.microsoft.com/office/powerpoint/2010/main" val="3882148922"/>
      </p:ext>
    </p:extLst>
  </p:cSld>
  <p:clrMap bg1="lt1" tx1="dk1" bg2="lt2" tx2="dk2" accent1="accent1" accent2="accent2" accent3="accent3" accent4="accent4" accent5="accent5" accent6="accent6" hlink="hlink" folHlink="folHlink"/>
  <p:hf hdr="0" ftr="0" dt="0"/>
  <p:notesStyle>
    <a:lvl1pPr algn="l" rtl="0" eaLnBrk="0" fontAlgn="base" hangingPunct="0">
      <a:spcBef>
        <a:spcPts val="0"/>
      </a:spcBef>
      <a:spcAft>
        <a:spcPts val="600"/>
      </a:spcAft>
      <a:defRPr sz="1200" kern="1200">
        <a:solidFill>
          <a:schemeClr val="tx1"/>
        </a:solidFill>
        <a:latin typeface="Book Antiqua" panose="02040602050305030304" pitchFamily="18" charset="0"/>
        <a:ea typeface="+mn-ea"/>
        <a:cs typeface="Arial" panose="020B0604020202020204" pitchFamily="34"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image" Target="../media/image32.jpeg"/><Relationship Id="rId4" Type="http://schemas.openxmlformats.org/officeDocument/2006/relationships/image" Target="../media/image31.jpg"/></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image" Target="../media/image75.png"/></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D09E8-1761-4EEE-9D5D-CDC132418B95}"/>
              </a:ext>
            </a:extLst>
          </p:cNvPr>
          <p:cNvSpPr>
            <a:spLocks noGrp="1" noRot="1" noChangeAspect="1"/>
          </p:cNvSpPr>
          <p:nvPr>
            <p:ph type="sldImg"/>
          </p:nvPr>
        </p:nvSpPr>
        <p:spPr>
          <a:xfrm>
            <a:off x="914400" y="547688"/>
            <a:ext cx="5470525" cy="4103687"/>
          </a:xfrm>
        </p:spPr>
      </p:sp>
      <p:sp>
        <p:nvSpPr>
          <p:cNvPr id="6" name="Rectangle 3">
            <a:extLst>
              <a:ext uri="{FF2B5EF4-FFF2-40B4-BE49-F238E27FC236}">
                <a16:creationId xmlns:a16="http://schemas.microsoft.com/office/drawing/2014/main" id="{6A26F168-6A7E-228D-8B7B-A9C9289B01E0}"/>
              </a:ext>
            </a:extLst>
          </p:cNvPr>
          <p:cNvSpPr txBox="1">
            <a:spLocks noChangeArrowheads="1"/>
          </p:cNvSpPr>
          <p:nvPr/>
        </p:nvSpPr>
        <p:spPr bwMode="auto">
          <a:xfrm>
            <a:off x="763588" y="4800600"/>
            <a:ext cx="5788025" cy="425291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289" tIns="47300" rIns="96289" bIns="47300" numCol="1" anchor="t" anchorCtr="0" compatLnSpc="1">
            <a:prstTxWarp prst="textNoShape">
              <a:avLst/>
            </a:prstTxWarp>
          </a:bodyPr>
          <a:lstStyle>
            <a:lvl1pPr algn="l" rtl="0" eaLnBrk="0" fontAlgn="base" hangingPunct="0">
              <a:spcBef>
                <a:spcPts val="0"/>
              </a:spcBef>
              <a:spcAft>
                <a:spcPts val="60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73261">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73261">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73261">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p:txBody>
      </p:sp>
    </p:spTree>
    <p:extLst>
      <p:ext uri="{BB962C8B-B14F-4D97-AF65-F5344CB8AC3E}">
        <p14:creationId xmlns:p14="http://schemas.microsoft.com/office/powerpoint/2010/main" val="4174619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534988"/>
            <a:ext cx="5568950" cy="417671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6807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862013" y="541338"/>
            <a:ext cx="5583237" cy="4187825"/>
          </a:xfrm>
          <a:prstGeom prst="rect">
            <a:avLst/>
          </a:prstGeom>
          <a:ln/>
        </p:spPr>
      </p:sp>
      <p:sp>
        <p:nvSpPr>
          <p:cNvPr id="64515" name="Notes Placeholder 2"/>
          <p:cNvSpPr>
            <a:spLocks noGrp="1"/>
          </p:cNvSpPr>
          <p:nvPr>
            <p:ph type="body" idx="1"/>
          </p:nvPr>
        </p:nvSpPr>
        <p:spPr>
          <a:ln/>
        </p:spPr>
        <p:txBody>
          <a:bodyPr/>
          <a:lstStyle/>
          <a:p>
            <a:pPr>
              <a:spcAft>
                <a:spcPts val="448"/>
              </a:spcAft>
              <a:defRPr/>
            </a:pPr>
            <a:r>
              <a:rPr lang="en-US" dirty="0">
                <a:ea typeface="ＭＳ Ｐゴシック" pitchFamily="34" charset="-128"/>
              </a:rPr>
              <a:t>It </a:t>
            </a:r>
            <a:r>
              <a:rPr lang="en-US" dirty="0">
                <a:latin typeface="+mj-lt"/>
                <a:ea typeface="ＭＳ Ｐゴシック" pitchFamily="34" charset="-128"/>
              </a:rPr>
              <a:t>is useful to compare the </a:t>
            </a:r>
            <a:r>
              <a:rPr lang="en-US" i="1" dirty="0">
                <a:latin typeface="+mj-lt"/>
                <a:ea typeface="ＭＳ Ｐゴシック" pitchFamily="34" charset="-128"/>
              </a:rPr>
              <a:t>efficacy</a:t>
            </a:r>
            <a:r>
              <a:rPr lang="en-US" dirty="0">
                <a:latin typeface="+mj-lt"/>
                <a:ea typeface="ＭＳ Ｐゴシック" pitchFamily="34" charset="-128"/>
              </a:rPr>
              <a:t> of light sources</a:t>
            </a:r>
            <a:r>
              <a:rPr lang="en-US" baseline="0" dirty="0">
                <a:latin typeface="+mj-lt"/>
                <a:ea typeface="ＭＳ Ｐゴシック" pitchFamily="34" charset="-128"/>
              </a:rPr>
              <a:t> using </a:t>
            </a:r>
            <a:r>
              <a:rPr lang="en-US" b="1" baseline="0" dirty="0">
                <a:latin typeface="+mj-lt"/>
                <a:ea typeface="ＭＳ Ｐゴシック" pitchFamily="34" charset="-128"/>
              </a:rPr>
              <a:t>lumens per watt</a:t>
            </a:r>
            <a:r>
              <a:rPr lang="en-US" b="1" dirty="0">
                <a:latin typeface="+mj-lt"/>
                <a:ea typeface="ＭＳ Ｐゴシック" pitchFamily="34" charset="-128"/>
              </a:rPr>
              <a:t> (LPW)</a:t>
            </a:r>
            <a:r>
              <a:rPr lang="en-US" dirty="0">
                <a:latin typeface="+mj-lt"/>
                <a:ea typeface="ＭＳ Ｐゴシック" pitchFamily="34" charset="-128"/>
              </a:rPr>
              <a:t>. LPW is</a:t>
            </a:r>
            <a:r>
              <a:rPr lang="en-US" baseline="0" dirty="0">
                <a:latin typeface="+mj-lt"/>
                <a:ea typeface="ＭＳ Ｐゴシック" pitchFamily="34" charset="-128"/>
              </a:rPr>
              <a:t> a measure of a lamp’s efficacy or</a:t>
            </a:r>
            <a:r>
              <a:rPr lang="en-US" dirty="0">
                <a:latin typeface="+mj-lt"/>
                <a:ea typeface="ＭＳ Ｐゴシック" pitchFamily="34" charset="-128"/>
              </a:rPr>
              <a:t> how well a lamp converts electricity into light. </a:t>
            </a:r>
            <a:r>
              <a:rPr lang="en-US" dirty="0">
                <a:latin typeface="+mj-lt"/>
              </a:rPr>
              <a:t>The higher the LPW the less energy you need for the same amount of light and the lower your electric bill will be per month.  It’s one of the best ways to compare the efficiency of lamps. </a:t>
            </a:r>
            <a:r>
              <a:rPr lang="en-US" dirty="0">
                <a:latin typeface="+mj-lt"/>
                <a:ea typeface="ＭＳ Ｐゴシック" pitchFamily="34" charset="-128"/>
              </a:rPr>
              <a:t>Lamp efficacy is similar to the miles-per-gallon (MPG) rating for a car and both are good aids when comparison shopping.</a:t>
            </a:r>
          </a:p>
          <a:p>
            <a:pPr>
              <a:spcAft>
                <a:spcPts val="448"/>
              </a:spcAft>
              <a:defRPr/>
            </a:pPr>
            <a:r>
              <a:rPr lang="en-US" dirty="0">
                <a:latin typeface="+mj-lt"/>
                <a:ea typeface="ＭＳ Ｐゴシック" pitchFamily="34" charset="-128"/>
              </a:rPr>
              <a:t>LPW is calculated by dividing the lumen output by the watts consumed.</a:t>
            </a:r>
            <a:r>
              <a:rPr lang="en-US" baseline="0" dirty="0">
                <a:latin typeface="+mj-lt"/>
                <a:ea typeface="ＭＳ Ｐゴシック" pitchFamily="34" charset="-128"/>
              </a:rPr>
              <a:t> For example, the LPW of a typical</a:t>
            </a:r>
            <a:r>
              <a:rPr lang="en-US" dirty="0">
                <a:latin typeface="+mj-lt"/>
                <a:ea typeface="ＭＳ Ｐゴシック" pitchFamily="34" charset="-128"/>
              </a:rPr>
              <a:t> T8 fluorescent tube</a:t>
            </a:r>
            <a:r>
              <a:rPr lang="en-US" baseline="0" dirty="0">
                <a:latin typeface="+mj-lt"/>
                <a:ea typeface="ＭＳ Ｐゴシック" pitchFamily="34" charset="-128"/>
              </a:rPr>
              <a:t> is </a:t>
            </a:r>
            <a:r>
              <a:rPr lang="en-US" dirty="0">
                <a:latin typeface="+mj-lt"/>
                <a:ea typeface="ＭＳ Ｐゴシック" pitchFamily="34" charset="-128"/>
              </a:rPr>
              <a:t>91, or</a:t>
            </a:r>
            <a:r>
              <a:rPr lang="en-US" baseline="0" dirty="0">
                <a:latin typeface="+mj-lt"/>
                <a:ea typeface="ＭＳ Ｐゴシック" pitchFamily="34" charset="-128"/>
              </a:rPr>
              <a:t> </a:t>
            </a:r>
            <a:r>
              <a:rPr lang="en-US" dirty="0">
                <a:latin typeface="+mj-lt"/>
                <a:ea typeface="ＭＳ Ｐゴシック" pitchFamily="34" charset="-128"/>
              </a:rPr>
              <a:t>2900 lumens divided by 32 watts.</a:t>
            </a:r>
            <a:r>
              <a:rPr lang="en-US" dirty="0">
                <a:latin typeface="+mj-lt"/>
              </a:rPr>
              <a:t> </a:t>
            </a:r>
          </a:p>
          <a:p>
            <a:pPr>
              <a:spcAft>
                <a:spcPts val="448"/>
              </a:spcAft>
              <a:defRPr/>
            </a:pPr>
            <a:r>
              <a:rPr lang="en-US" dirty="0">
                <a:latin typeface="+mj-lt"/>
              </a:rPr>
              <a:t>A typical LED lamp or fixture ranges in efficacy from around 100 to 150 LPW while an incandescent lamp is as low as 16 LPW. This is an impressive difference. Of course, there are always outliers that fall outside of these average ranges, so it is best to consult manufacturers specifications prior to purchasing equipment.</a:t>
            </a:r>
          </a:p>
          <a:p>
            <a:pPr>
              <a:spcAft>
                <a:spcPts val="448"/>
              </a:spcAft>
              <a:defRPr/>
            </a:pPr>
            <a:r>
              <a:rPr lang="en-US" dirty="0">
                <a:latin typeface="+mj-lt"/>
              </a:rPr>
              <a:t>LED technology continues to improve, and the efficacy of LEDs will likely continue to improve as well. </a:t>
            </a:r>
          </a:p>
          <a:p>
            <a:pPr>
              <a:spcAft>
                <a:spcPts val="448"/>
              </a:spcAft>
              <a:defRPr/>
            </a:pPr>
            <a:endParaRPr lang="en-US" dirty="0">
              <a:latin typeface="+mj-lt"/>
            </a:endParaRPr>
          </a:p>
        </p:txBody>
      </p:sp>
    </p:spTree>
    <p:extLst>
      <p:ext uri="{BB962C8B-B14F-4D97-AF65-F5344CB8AC3E}">
        <p14:creationId xmlns:p14="http://schemas.microsoft.com/office/powerpoint/2010/main" val="220630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862013" y="530225"/>
            <a:ext cx="5591175" cy="4194175"/>
          </a:xfrm>
          <a:prstGeom prst="rect">
            <a:avLst/>
          </a:prstGeom>
          <a:ln/>
        </p:spPr>
      </p:sp>
      <p:sp>
        <p:nvSpPr>
          <p:cNvPr id="64515" name="Notes Placeholder 2"/>
          <p:cNvSpPr>
            <a:spLocks noGrp="1"/>
          </p:cNvSpPr>
          <p:nvPr>
            <p:ph type="body" idx="1"/>
          </p:nvPr>
        </p:nvSpPr>
        <p:spPr>
          <a:xfrm>
            <a:off x="682415" y="5157595"/>
            <a:ext cx="5946987" cy="4138805"/>
          </a:xfrm>
          <a:ln/>
        </p:spPr>
        <p:txBody>
          <a:bodyPr/>
          <a:lstStyle/>
          <a:p>
            <a:r>
              <a:rPr lang="en-US" dirty="0">
                <a:latin typeface="Book Antiqua" panose="02040602050305030304" pitchFamily="18" charset="0"/>
              </a:rPr>
              <a:t>Because only a fraction of electrical energy is converted to light, most of it is converted directly to heat energy; thus, lights are a significant source of </a:t>
            </a:r>
            <a:r>
              <a:rPr lang="en-US" b="1" dirty="0">
                <a:latin typeface="Book Antiqua" panose="02040602050305030304" pitchFamily="18" charset="0"/>
              </a:rPr>
              <a:t>internal heat gain </a:t>
            </a:r>
            <a:r>
              <a:rPr lang="en-US" dirty="0">
                <a:latin typeface="Book Antiqua" panose="02040602050305030304" pitchFamily="18" charset="0"/>
              </a:rPr>
              <a:t>in buildings. </a:t>
            </a:r>
          </a:p>
          <a:p>
            <a:r>
              <a:rPr lang="en-US" dirty="0">
                <a:latin typeface="Book Antiqua" panose="02040602050305030304" pitchFamily="18" charset="0"/>
              </a:rPr>
              <a:t>The level of illumination is affected by the output of the lamp, the distance of the lamp from the illuminated surface, and the reflection and absorption of light from the fixture and at various surfaces in the room and from other external light sources, such as outdoor light coming in through windows. </a:t>
            </a:r>
          </a:p>
          <a:p>
            <a:r>
              <a:rPr lang="en-US" dirty="0">
                <a:latin typeface="Book Antiqua" panose="02040602050305030304" pitchFamily="18" charset="0"/>
              </a:rPr>
              <a:t>The goal of lighting is to provide illumination of a certain area, so the effectiveness of lighting should always be judged based on illumination levels.</a:t>
            </a:r>
          </a:p>
          <a:p>
            <a:pPr>
              <a:spcAft>
                <a:spcPts val="448"/>
              </a:spcAft>
              <a:defRPr/>
            </a:pPr>
            <a:r>
              <a:rPr lang="en-US" dirty="0">
                <a:latin typeface="Book Antiqua" panose="02040602050305030304" pitchFamily="18" charset="0"/>
              </a:rPr>
              <a:t>This graph shows the approximate range of efficacy possible for various common light sources, given in lumens per watt (lm/W). Clearly, LED is far superior in delivering desired light levels using less energy.</a:t>
            </a:r>
          </a:p>
          <a:p>
            <a:pPr>
              <a:spcAft>
                <a:spcPts val="448"/>
              </a:spcAft>
              <a:defRPr/>
            </a:pPr>
            <a:r>
              <a:rPr lang="en-US" dirty="0">
                <a:latin typeface="Book Antiqua" panose="02040602050305030304" pitchFamily="18" charset="0"/>
              </a:rPr>
              <a:t>Note: the efficacy of bare conventional lamps can vary based on construction, materials, wattage, or other factors. </a:t>
            </a:r>
          </a:p>
          <a:p>
            <a:pPr>
              <a:spcAft>
                <a:spcPts val="448"/>
              </a:spcAft>
              <a:defRPr/>
            </a:pPr>
            <a:r>
              <a:rPr lang="en-US" dirty="0">
                <a:latin typeface="Book Antiqua" panose="02040602050305030304" pitchFamily="18" charset="0"/>
              </a:rPr>
              <a:t>SOURCE:</a:t>
            </a:r>
            <a:br>
              <a:rPr lang="en-US" dirty="0">
                <a:latin typeface="Book Antiqua" panose="02040602050305030304" pitchFamily="18" charset="0"/>
              </a:rPr>
            </a:br>
            <a:r>
              <a:rPr lang="en-US" u="sng" kern="100" dirty="0">
                <a:effectLst/>
                <a:latin typeface="Book Antiqua" panose="02040602050305030304" pitchFamily="18" charset="0"/>
                <a:ea typeface="Calibri" panose="020F0502020204030204" pitchFamily="34" charset="0"/>
                <a:cs typeface="Times New Roman" panose="02020603050405020304" pitchFamily="18" charset="0"/>
              </a:rPr>
              <a:t>https://jdrm.com/services/electrical/lighting/is-led-lighting-right-for-you/luminous-efficacy</a:t>
            </a:r>
            <a:endParaRPr lang="en-US" kern="100" dirty="0">
              <a:effectLst/>
              <a:latin typeface="Book Antiqua" panose="02040602050305030304" pitchFamily="18" charset="0"/>
              <a:ea typeface="Calibri" panose="020F0502020204030204" pitchFamily="34" charset="0"/>
              <a:cs typeface="Times New Roman" panose="02020603050405020304" pitchFamily="18" charset="0"/>
            </a:endParaRPr>
          </a:p>
          <a:p>
            <a:pPr>
              <a:spcAft>
                <a:spcPts val="448"/>
              </a:spcAft>
              <a:defRPr/>
            </a:pPr>
            <a:endParaRPr lang="en-US" dirty="0">
              <a:latin typeface="+mj-lt"/>
            </a:endParaRPr>
          </a:p>
        </p:txBody>
      </p:sp>
    </p:spTree>
    <p:extLst>
      <p:ext uri="{BB962C8B-B14F-4D97-AF65-F5344CB8AC3E}">
        <p14:creationId xmlns:p14="http://schemas.microsoft.com/office/powerpoint/2010/main" val="385979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541338"/>
            <a:ext cx="5535613" cy="4151312"/>
          </a:xfrm>
        </p:spPr>
      </p:sp>
      <p:sp>
        <p:nvSpPr>
          <p:cNvPr id="3" name="Notes Placeholder 2"/>
          <p:cNvSpPr>
            <a:spLocks noGrp="1"/>
          </p:cNvSpPr>
          <p:nvPr>
            <p:ph type="body" idx="1"/>
          </p:nvPr>
        </p:nvSpPr>
        <p:spPr/>
        <p:txBody>
          <a:bodyPr/>
          <a:lstStyle/>
          <a:p>
            <a:pPr>
              <a:spcAft>
                <a:spcPts val="453"/>
              </a:spcAft>
            </a:pPr>
            <a:r>
              <a:rPr lang="en-US" dirty="0"/>
              <a:t>Color temperature describes “warm” or “cool” </a:t>
            </a:r>
            <a:r>
              <a:rPr lang="en-US" b="1" i="1" u="sng" dirty="0"/>
              <a:t>appearance</a:t>
            </a:r>
            <a:r>
              <a:rPr lang="en-US" b="0" i="0" u="none" dirty="0"/>
              <a:t> and has nothing to do with the temperature of the lamp.</a:t>
            </a:r>
            <a:endParaRPr lang="en-US" b="1" i="1" u="sng" dirty="0"/>
          </a:p>
          <a:p>
            <a:pPr>
              <a:spcAft>
                <a:spcPts val="453"/>
              </a:spcAft>
            </a:pPr>
            <a:r>
              <a:rPr lang="en-US" dirty="0"/>
              <a:t>Higher color temp is cooler in appearance: </a:t>
            </a:r>
          </a:p>
          <a:p>
            <a:pPr>
              <a:spcAft>
                <a:spcPts val="453"/>
              </a:spcAft>
            </a:pPr>
            <a:r>
              <a:rPr lang="en-US" dirty="0"/>
              <a:t>	(Example: 4100K – cool fluorescent)</a:t>
            </a:r>
          </a:p>
          <a:p>
            <a:pPr>
              <a:spcAft>
                <a:spcPts val="453"/>
              </a:spcAft>
            </a:pPr>
            <a:r>
              <a:rPr lang="en-US" dirty="0"/>
              <a:t>Lower color temp is warmer appearance:</a:t>
            </a:r>
          </a:p>
          <a:p>
            <a:pPr>
              <a:spcAft>
                <a:spcPts val="453"/>
              </a:spcAft>
            </a:pPr>
            <a:r>
              <a:rPr lang="en-US" dirty="0"/>
              <a:t>	(Example: 2700K incandescent)</a:t>
            </a:r>
          </a:p>
          <a:p>
            <a:endParaRPr lang="en-US" dirty="0"/>
          </a:p>
        </p:txBody>
      </p:sp>
    </p:spTree>
    <p:extLst>
      <p:ext uri="{BB962C8B-B14F-4D97-AF65-F5344CB8AC3E}">
        <p14:creationId xmlns:p14="http://schemas.microsoft.com/office/powerpoint/2010/main" val="3113681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1063" y="534988"/>
            <a:ext cx="5548312" cy="4162425"/>
          </a:xfrm>
        </p:spPr>
      </p:sp>
      <p:sp>
        <p:nvSpPr>
          <p:cNvPr id="3" name="Notes Placeholder 2"/>
          <p:cNvSpPr>
            <a:spLocks noGrp="1"/>
          </p:cNvSpPr>
          <p:nvPr>
            <p:ph type="body" idx="1"/>
          </p:nvPr>
        </p:nvSpPr>
        <p:spPr/>
        <p:txBody>
          <a:bodyPr/>
          <a:lstStyle/>
          <a:p>
            <a:pPr algn="l">
              <a:defRPr/>
            </a:pPr>
            <a:r>
              <a:rPr lang="en-US" b="1" dirty="0">
                <a:ea typeface="ＭＳ Ｐゴシック" pitchFamily="34" charset="-128"/>
              </a:rPr>
              <a:t>Color Rendering</a:t>
            </a:r>
            <a:r>
              <a:rPr lang="en-US" b="1" baseline="0" dirty="0">
                <a:ea typeface="ＭＳ Ｐゴシック" pitchFamily="34" charset="-128"/>
              </a:rPr>
              <a:t> Index </a:t>
            </a:r>
            <a:r>
              <a:rPr lang="en-US" baseline="0" dirty="0">
                <a:ea typeface="ＭＳ Ｐゴシック" pitchFamily="34" charset="-128"/>
              </a:rPr>
              <a:t>(</a:t>
            </a:r>
            <a:r>
              <a:rPr lang="en-US" dirty="0">
                <a:ea typeface="ＭＳ Ｐゴシック" pitchFamily="34" charset="-128"/>
              </a:rPr>
              <a:t>CRI) values range from zero up to 100</a:t>
            </a:r>
            <a:r>
              <a:rPr lang="en-US" baseline="0" dirty="0">
                <a:ea typeface="ＭＳ Ｐゴシック" pitchFamily="34" charset="-128"/>
              </a:rPr>
              <a:t> percent.</a:t>
            </a:r>
            <a:endParaRPr lang="en-US" dirty="0">
              <a:ea typeface="ＭＳ Ｐゴシック" pitchFamily="34" charset="-128"/>
            </a:endParaRPr>
          </a:p>
          <a:p>
            <a:pPr algn="l">
              <a:defRPr/>
            </a:pPr>
            <a:r>
              <a:rPr lang="en-US" b="1" dirty="0">
                <a:ea typeface="ＭＳ Ｐゴシック" pitchFamily="34" charset="-128"/>
              </a:rPr>
              <a:t>Note</a:t>
            </a:r>
            <a:r>
              <a:rPr lang="en-US" b="0" dirty="0">
                <a:ea typeface="ＭＳ Ｐゴシック" pitchFamily="34" charset="-128"/>
              </a:rPr>
              <a:t>:</a:t>
            </a:r>
            <a:r>
              <a:rPr lang="en-US" dirty="0">
                <a:ea typeface="ＭＳ Ｐゴシック" pitchFamily="34" charset="-128"/>
              </a:rPr>
              <a:t> </a:t>
            </a:r>
          </a:p>
          <a:p>
            <a:pPr marL="599216" indent="-238022">
              <a:defRPr/>
            </a:pPr>
            <a:r>
              <a:rPr lang="en-US" dirty="0">
                <a:ea typeface="ＭＳ Ｐゴシック" pitchFamily="34" charset="-128"/>
              </a:rPr>
              <a:t> 1) Two light sources may have the same CRI, but one may do a better job on the green-blue range, while the other is better in the red-orange range.</a:t>
            </a:r>
          </a:p>
          <a:p>
            <a:pPr marL="599216" indent="-238022">
              <a:defRPr/>
            </a:pPr>
            <a:r>
              <a:rPr lang="en-US" dirty="0">
                <a:ea typeface="ＭＳ Ｐゴシック" pitchFamily="34" charset="-128"/>
              </a:rPr>
              <a:t> 2) Therefore, a comparison is only valid when the light sources have the same color temperature.</a:t>
            </a:r>
          </a:p>
          <a:p>
            <a:endParaRPr lang="en-US" dirty="0"/>
          </a:p>
        </p:txBody>
      </p:sp>
    </p:spTree>
    <p:extLst>
      <p:ext uri="{BB962C8B-B14F-4D97-AF65-F5344CB8AC3E}">
        <p14:creationId xmlns:p14="http://schemas.microsoft.com/office/powerpoint/2010/main" val="2630645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4713" y="546100"/>
            <a:ext cx="5576887" cy="4181475"/>
          </a:xfrm>
        </p:spPr>
      </p:sp>
      <p:sp>
        <p:nvSpPr>
          <p:cNvPr id="3" name="Notes Placeholder 2"/>
          <p:cNvSpPr>
            <a:spLocks noGrp="1"/>
          </p:cNvSpPr>
          <p:nvPr>
            <p:ph type="body" idx="1"/>
          </p:nvPr>
        </p:nvSpPr>
        <p:spPr/>
        <p:txBody>
          <a:bodyPr/>
          <a:lstStyle/>
          <a:p>
            <a:r>
              <a:rPr lang="en-US" dirty="0"/>
              <a:t>Note: </a:t>
            </a:r>
          </a:p>
          <a:p>
            <a:r>
              <a:rPr lang="en-US" dirty="0"/>
              <a:t>Even though incandescent bulbs are deficient in the blue part of the spectrum, they are rated at 100 CRI.</a:t>
            </a:r>
          </a:p>
          <a:p>
            <a:r>
              <a:rPr lang="en-US" dirty="0"/>
              <a:t>__________________</a:t>
            </a:r>
          </a:p>
          <a:p>
            <a:r>
              <a:rPr lang="en-US" sz="1000" baseline="30000" dirty="0"/>
              <a:t>1 </a:t>
            </a:r>
            <a:r>
              <a:rPr lang="en-US" sz="1000" dirty="0"/>
              <a:t>CCT stands for Correlated Color Temperature, which is a specification of the color appearance of a light source. See the glossary for a complete definition.</a:t>
            </a:r>
          </a:p>
          <a:p>
            <a:endParaRPr lang="en-US" dirty="0"/>
          </a:p>
        </p:txBody>
      </p:sp>
    </p:spTree>
    <p:extLst>
      <p:ext uri="{BB962C8B-B14F-4D97-AF65-F5344CB8AC3E}">
        <p14:creationId xmlns:p14="http://schemas.microsoft.com/office/powerpoint/2010/main" val="3790333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body" idx="1"/>
          </p:nvPr>
        </p:nvSpPr>
        <p:spPr>
          <a:xfrm>
            <a:off x="774156" y="5154612"/>
            <a:ext cx="5738884" cy="39655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Visual tasks are easier when the proper light levels are provided. Light level recommendations are set</a:t>
            </a:r>
            <a:r>
              <a:rPr lang="en-US" baseline="0" dirty="0"/>
              <a:t> by state and local standards.</a:t>
            </a:r>
            <a:endParaRPr lang="en-US" dirty="0"/>
          </a:p>
          <a:p>
            <a:pPr>
              <a:spcAft>
                <a:spcPts val="448"/>
              </a:spcAft>
            </a:pPr>
            <a:r>
              <a:rPr lang="en-US" dirty="0"/>
              <a:t>The</a:t>
            </a:r>
            <a:r>
              <a:rPr lang="en-US" baseline="0" dirty="0"/>
              <a:t> role of the building operator is to maintain proper light levels and to correct light levels that are below standards.</a:t>
            </a:r>
          </a:p>
          <a:p>
            <a:pPr>
              <a:spcAft>
                <a:spcPts val="448"/>
              </a:spcAft>
            </a:pPr>
            <a:r>
              <a:rPr lang="en-US" baseline="0" dirty="0"/>
              <a:t>Correcting light levels that are too high will save energy after they are corrected.</a:t>
            </a:r>
            <a:endParaRPr lang="en-US" dirty="0"/>
          </a:p>
          <a:p>
            <a:pPr>
              <a:spcAft>
                <a:spcPts val="448"/>
              </a:spcAft>
            </a:pPr>
            <a:endParaRPr lang="en-US" dirty="0">
              <a:latin typeface="Book Antiqua" pitchFamily="18" charset="0"/>
            </a:endParaRPr>
          </a:p>
        </p:txBody>
      </p:sp>
      <p:sp>
        <p:nvSpPr>
          <p:cNvPr id="146435" name="Rectangle 3"/>
          <p:cNvSpPr>
            <a:spLocks noGrp="1" noRot="1" noChangeAspect="1" noChangeArrowheads="1" noTextEdit="1"/>
          </p:cNvSpPr>
          <p:nvPr>
            <p:ph type="sldImg"/>
          </p:nvPr>
        </p:nvSpPr>
        <p:spPr>
          <a:xfrm>
            <a:off x="858838" y="528638"/>
            <a:ext cx="5597525" cy="4198937"/>
          </a:xfrm>
          <a:prstGeom prst="rect">
            <a:avLst/>
          </a:prstGeom>
          <a:ln cap="flat"/>
        </p:spPr>
      </p:sp>
    </p:spTree>
    <p:extLst>
      <p:ext uri="{BB962C8B-B14F-4D97-AF65-F5344CB8AC3E}">
        <p14:creationId xmlns:p14="http://schemas.microsoft.com/office/powerpoint/2010/main" val="371251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682415" y="5469301"/>
            <a:ext cx="5946987" cy="338348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These values are based on IES guidelines and serve as a starting point for evaluating lighting levels in commercial spaces. Lower or higher values may be appropriate, depending on specific facility and/or occupant needs. </a:t>
            </a:r>
          </a:p>
          <a:p>
            <a:pPr>
              <a:spcAft>
                <a:spcPts val="448"/>
              </a:spcAft>
            </a:pPr>
            <a:r>
              <a:rPr lang="en-US" b="1" dirty="0"/>
              <a:t>Average Maintained Footcandles</a:t>
            </a:r>
            <a:r>
              <a:rPr lang="en-US" i="1" dirty="0"/>
              <a:t> are values that </a:t>
            </a:r>
            <a:r>
              <a:rPr lang="en-US" dirty="0"/>
              <a:t>refer to an average of light levels throughout a space. It does not mean the light levels everywhere in the space must exceed the recommended footcandle (FC) level.</a:t>
            </a:r>
          </a:p>
          <a:p>
            <a:pPr>
              <a:spcAft>
                <a:spcPts val="448"/>
              </a:spcAft>
            </a:pPr>
            <a:r>
              <a:rPr lang="en-US" b="1" dirty="0"/>
              <a:t>Maintained Footcandles</a:t>
            </a:r>
            <a:r>
              <a:rPr lang="en-US" i="1" dirty="0"/>
              <a:t> </a:t>
            </a:r>
            <a:r>
              <a:rPr lang="en-US" dirty="0"/>
              <a:t>refers to light levels that result after a given period of lumen depreciation;</a:t>
            </a:r>
            <a:r>
              <a:rPr lang="en-US" baseline="0" dirty="0"/>
              <a:t> </a:t>
            </a:r>
            <a:r>
              <a:rPr lang="en-US" dirty="0"/>
              <a:t>and, it is expressed as “mean” or “design” footcandles.</a:t>
            </a:r>
          </a:p>
        </p:txBody>
      </p:sp>
      <p:sp>
        <p:nvSpPr>
          <p:cNvPr id="147459" name="Rectangle 3"/>
          <p:cNvSpPr>
            <a:spLocks noGrp="1" noRot="1" noChangeAspect="1" noChangeArrowheads="1" noTextEdit="1"/>
          </p:cNvSpPr>
          <p:nvPr>
            <p:ph type="sldImg"/>
          </p:nvPr>
        </p:nvSpPr>
        <p:spPr>
          <a:xfrm>
            <a:off x="898525" y="549275"/>
            <a:ext cx="5541963" cy="4156075"/>
          </a:xfrm>
          <a:prstGeom prst="rect">
            <a:avLst/>
          </a:prstGeom>
          <a:ln cap="flat"/>
        </p:spPr>
      </p:sp>
    </p:spTree>
    <p:extLst>
      <p:ext uri="{BB962C8B-B14F-4D97-AF65-F5344CB8AC3E}">
        <p14:creationId xmlns:p14="http://schemas.microsoft.com/office/powerpoint/2010/main" val="88974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774156" y="5298510"/>
            <a:ext cx="5738884" cy="382167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Recommended light levels consider the </a:t>
            </a:r>
            <a:r>
              <a:rPr lang="en-US" i="1" dirty="0"/>
              <a:t>workplane</a:t>
            </a:r>
            <a:r>
              <a:rPr lang="en-US" dirty="0"/>
              <a:t>,</a:t>
            </a:r>
            <a:r>
              <a:rPr lang="en-US" baseline="0" dirty="0"/>
              <a:t> </a:t>
            </a:r>
            <a:r>
              <a:rPr lang="en-US" dirty="0"/>
              <a:t>whether that is a desktop, the surface of a chalkboard, or the floor in a corridor. </a:t>
            </a:r>
          </a:p>
          <a:p>
            <a:pPr>
              <a:spcAft>
                <a:spcPts val="448"/>
              </a:spcAft>
            </a:pPr>
            <a:r>
              <a:rPr lang="en-US" dirty="0"/>
              <a:t>Refer to the Appendix for a Foot Candle Lighting Guide that includes more occupancy and task applications.</a:t>
            </a:r>
          </a:p>
          <a:p>
            <a:pPr>
              <a:spcAft>
                <a:spcPts val="448"/>
              </a:spcAft>
            </a:pPr>
            <a:endParaRPr lang="en-US" dirty="0">
              <a:latin typeface="Book Antiqua" pitchFamily="18" charset="0"/>
            </a:endParaRPr>
          </a:p>
          <a:p>
            <a:endParaRPr lang="en-US" dirty="0">
              <a:latin typeface="Book Antiqua" pitchFamily="18" charset="0"/>
            </a:endParaRPr>
          </a:p>
          <a:p>
            <a:endParaRPr lang="en-US" dirty="0">
              <a:latin typeface="Book Antiqua" pitchFamily="18" charset="0"/>
            </a:endParaRPr>
          </a:p>
          <a:p>
            <a:endParaRPr lang="en-US" dirty="0">
              <a:latin typeface="Book Antiqua" pitchFamily="18" charset="0"/>
            </a:endParaRPr>
          </a:p>
          <a:p>
            <a:endParaRPr lang="en-US" dirty="0">
              <a:latin typeface="Book Antiqua" pitchFamily="18" charset="0"/>
            </a:endParaRPr>
          </a:p>
          <a:p>
            <a:endParaRPr lang="en-US" dirty="0">
              <a:latin typeface="Book Antiqua" pitchFamily="18" charset="0"/>
            </a:endParaRPr>
          </a:p>
          <a:p>
            <a:endParaRPr lang="en-US" dirty="0">
              <a:latin typeface="Book Antiqua" pitchFamily="18" charset="0"/>
            </a:endParaRPr>
          </a:p>
          <a:p>
            <a:endParaRPr lang="en-US" dirty="0">
              <a:latin typeface="Book Antiqua" pitchFamily="18" charset="0"/>
            </a:endParaRPr>
          </a:p>
          <a:p>
            <a:endParaRPr lang="en-US" dirty="0">
              <a:latin typeface="Book Antiqua" pitchFamily="18" charset="0"/>
            </a:endParaRPr>
          </a:p>
        </p:txBody>
      </p:sp>
      <p:sp>
        <p:nvSpPr>
          <p:cNvPr id="148483" name="Rectangle 3"/>
          <p:cNvSpPr>
            <a:spLocks noGrp="1" noRot="1" noChangeAspect="1" noChangeArrowheads="1" noTextEdit="1"/>
          </p:cNvSpPr>
          <p:nvPr>
            <p:ph type="sldImg"/>
          </p:nvPr>
        </p:nvSpPr>
        <p:spPr>
          <a:xfrm>
            <a:off x="898525" y="546100"/>
            <a:ext cx="5516563" cy="4137025"/>
          </a:xfrm>
          <a:prstGeom prst="rect">
            <a:avLst/>
          </a:prstGeom>
          <a:ln cap="flat"/>
        </p:spPr>
      </p:sp>
    </p:spTree>
    <p:extLst>
      <p:ext uri="{BB962C8B-B14F-4D97-AF65-F5344CB8AC3E}">
        <p14:creationId xmlns:p14="http://schemas.microsoft.com/office/powerpoint/2010/main" val="2219450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7" name="Slide Image Placeholder 6">
            <a:extLst>
              <a:ext uri="{FF2B5EF4-FFF2-40B4-BE49-F238E27FC236}">
                <a16:creationId xmlns:a16="http://schemas.microsoft.com/office/drawing/2014/main" id="{B3F4CB4C-6F4D-4982-AA52-B24D7C56CFB3}"/>
              </a:ext>
            </a:extLst>
          </p:cNvPr>
          <p:cNvSpPr>
            <a:spLocks noGrp="1" noRot="1" noChangeAspect="1"/>
          </p:cNvSpPr>
          <p:nvPr>
            <p:ph type="sldImg"/>
          </p:nvPr>
        </p:nvSpPr>
        <p:spPr>
          <a:xfrm>
            <a:off x="879475" y="534988"/>
            <a:ext cx="5561013" cy="4171950"/>
          </a:xfrm>
        </p:spPr>
      </p:sp>
    </p:spTree>
    <p:extLst>
      <p:ext uri="{BB962C8B-B14F-4D97-AF65-F5344CB8AC3E}">
        <p14:creationId xmlns:p14="http://schemas.microsoft.com/office/powerpoint/2010/main" val="293725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713984" y="4796461"/>
            <a:ext cx="5874705" cy="366525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a:spcBef>
                <a:spcPct val="0"/>
              </a:spcBef>
              <a:spcAft>
                <a:spcPts val="442"/>
              </a:spcAft>
            </a:pPr>
            <a:r>
              <a:rPr lang="en-US" b="0" i="0" dirty="0">
                <a:solidFill>
                  <a:srgbClr val="1D1C1D"/>
                </a:solidFill>
                <a:effectLst/>
                <a:latin typeface="Book Antiqua" panose="02040602050305030304" pitchFamily="18" charset="0"/>
              </a:rPr>
              <a:t>Let's start with a safety reminder. This may be something from the course sponsor or site host; the instructor,  moderator, or a student. Topics can include anything related to safety: site, health, personal, equipment, etc. What topic shall we address today?</a:t>
            </a:r>
            <a:endParaRPr lang="en-US" dirty="0">
              <a:latin typeface="Book Antiqua" panose="02040602050305030304" pitchFamily="18" charset="0"/>
            </a:endParaRPr>
          </a:p>
        </p:txBody>
      </p:sp>
      <p:sp>
        <p:nvSpPr>
          <p:cNvPr id="148483" name="Rectangle 3"/>
          <p:cNvSpPr>
            <a:spLocks noGrp="1" noRot="1" noChangeAspect="1" noChangeArrowheads="1" noTextEdit="1"/>
          </p:cNvSpPr>
          <p:nvPr>
            <p:ph type="sldImg"/>
          </p:nvPr>
        </p:nvSpPr>
        <p:spPr>
          <a:xfrm>
            <a:off x="863600" y="525463"/>
            <a:ext cx="5564188" cy="4173537"/>
          </a:xfrm>
          <a:prstGeom prst="rect">
            <a:avLst/>
          </a:prstGeom>
          <a:ln/>
          <a:extLst>
            <a:ext uri="{91240B29-F687-4f45-9708-019B960494DF}">
              <a14:hiddenLine xmlns:a14="http://schemas.microsoft.com/office/drawing/2010/main" xmlns="" w="12700" cap="flat">
                <a:solidFill>
                  <a:srgbClr val="000000"/>
                </a:solidFill>
                <a:miter lim="800000"/>
                <a:headEnd/>
                <a:tailEnd/>
              </a14:hiddenLine>
            </a:ext>
          </a:extLst>
        </p:spPr>
      </p:sp>
      <p:sp>
        <p:nvSpPr>
          <p:cNvPr id="148484" name="Rectangle 4"/>
          <p:cNvSpPr>
            <a:spLocks noChangeArrowheads="1"/>
          </p:cNvSpPr>
          <p:nvPr/>
        </p:nvSpPr>
        <p:spPr bwMode="auto">
          <a:xfrm>
            <a:off x="975693" y="4796462"/>
            <a:ext cx="5363817" cy="44005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7937" tIns="48110" rIns="97937" bIns="48110"/>
          <a:lstStyle/>
          <a:p>
            <a:endParaRPr lang="en-US" dirty="0">
              <a:latin typeface="Century Gothic" pitchFamily="34" charset="0"/>
            </a:endParaRPr>
          </a:p>
        </p:txBody>
      </p:sp>
    </p:spTree>
    <p:extLst>
      <p:ext uri="{BB962C8B-B14F-4D97-AF65-F5344CB8AC3E}">
        <p14:creationId xmlns:p14="http://schemas.microsoft.com/office/powerpoint/2010/main" val="324139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814388" y="530225"/>
            <a:ext cx="5614987" cy="4210050"/>
          </a:xfrm>
          <a:prstGeom prst="rect">
            <a:avLst/>
          </a:prstGeom>
          <a:ln/>
        </p:spPr>
      </p:sp>
      <p:sp>
        <p:nvSpPr>
          <p:cNvPr id="259075" name="Notes Placeholder 2"/>
          <p:cNvSpPr>
            <a:spLocks noGrp="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defRPr/>
            </a:pPr>
            <a:r>
              <a:rPr lang="en-US" dirty="0">
                <a:latin typeface="+mj-lt"/>
              </a:rPr>
              <a:t>To use a light meter correctly:</a:t>
            </a:r>
          </a:p>
          <a:p>
            <a:pPr marL="228257" indent="-228476">
              <a:spcBef>
                <a:spcPts val="0"/>
              </a:spcBef>
              <a:spcAft>
                <a:spcPts val="0"/>
              </a:spcAft>
              <a:buFont typeface="Arial" panose="020B0604020202020204" pitchFamily="34" charset="0"/>
              <a:buChar char="•"/>
              <a:defRPr/>
            </a:pPr>
            <a:r>
              <a:rPr lang="en-US" dirty="0">
                <a:latin typeface="+mj-lt"/>
                <a:cs typeface="Arial" panose="020B0604020202020204" pitchFamily="34" charset="0"/>
              </a:rPr>
              <a:t>Do not block the light from getting to the meter.</a:t>
            </a:r>
          </a:p>
          <a:p>
            <a:pPr marL="228257" indent="-228476">
              <a:spcBef>
                <a:spcPts val="0"/>
              </a:spcBef>
              <a:spcAft>
                <a:spcPts val="0"/>
              </a:spcAft>
              <a:buFont typeface="Arial" panose="020B0604020202020204" pitchFamily="34" charset="0"/>
              <a:buChar char="•"/>
              <a:defRPr/>
            </a:pPr>
            <a:r>
              <a:rPr lang="en-US" dirty="0">
                <a:latin typeface="+mj-lt"/>
                <a:cs typeface="Arial" panose="020B0604020202020204" pitchFamily="34" charset="0"/>
              </a:rPr>
              <a:t>Measure light level at task surface.</a:t>
            </a:r>
          </a:p>
          <a:p>
            <a:pPr marL="228257" indent="-228476">
              <a:spcBef>
                <a:spcPts val="0"/>
              </a:spcBef>
              <a:spcAft>
                <a:spcPts val="0"/>
              </a:spcAft>
              <a:buFont typeface="Arial" panose="020B0604020202020204" pitchFamily="34" charset="0"/>
              <a:buChar char="•"/>
              <a:defRPr/>
            </a:pPr>
            <a:r>
              <a:rPr lang="en-US" dirty="0">
                <a:latin typeface="+mj-lt"/>
                <a:cs typeface="Arial" panose="020B0604020202020204" pitchFamily="34" charset="0"/>
              </a:rPr>
              <a:t>In corridors, measure under one fixture and between 2 adjacent fixtures, then average readings.</a:t>
            </a:r>
          </a:p>
          <a:p>
            <a:pPr marL="228257" indent="-228476">
              <a:spcBef>
                <a:spcPts val="0"/>
              </a:spcBef>
              <a:spcAft>
                <a:spcPts val="0"/>
              </a:spcAft>
              <a:buFont typeface="Arial" panose="020B0604020202020204" pitchFamily="34" charset="0"/>
              <a:buChar char="•"/>
              <a:defRPr/>
            </a:pPr>
            <a:r>
              <a:rPr lang="en-US" dirty="0">
                <a:latin typeface="+mj-lt"/>
                <a:cs typeface="Arial" panose="020B0604020202020204" pitchFamily="34" charset="0"/>
              </a:rPr>
              <a:t>Calculate average = (Max + Min)/2</a:t>
            </a:r>
          </a:p>
          <a:p>
            <a:pPr>
              <a:spcAft>
                <a:spcPts val="448"/>
              </a:spcAft>
              <a:defRPr/>
            </a:pPr>
            <a:endParaRPr lang="en-US" dirty="0">
              <a:latin typeface="+mj-lt"/>
            </a:endParaRPr>
          </a:p>
          <a:p>
            <a:pPr>
              <a:spcAft>
                <a:spcPts val="448"/>
              </a:spcAft>
              <a:defRPr/>
            </a:pPr>
            <a:r>
              <a:rPr lang="en-US" dirty="0">
                <a:latin typeface="+mj-lt"/>
              </a:rPr>
              <a:t>To account for daylight effects: </a:t>
            </a:r>
          </a:p>
          <a:p>
            <a:pPr marL="228257" lvl="1" indent="-228476">
              <a:spcBef>
                <a:spcPts val="0"/>
              </a:spcBef>
              <a:spcAft>
                <a:spcPts val="0"/>
              </a:spcAft>
              <a:buFont typeface="Arial" panose="020B0604020202020204" pitchFamily="34" charset="0"/>
              <a:buChar char="•"/>
              <a:defRPr/>
            </a:pPr>
            <a:r>
              <a:rPr lang="en-US" dirty="0">
                <a:latin typeface="+mj-lt"/>
                <a:cs typeface="Arial" panose="020B0604020202020204" pitchFamily="34" charset="0"/>
              </a:rPr>
              <a:t>Take reading with both electric light on and daylight present.</a:t>
            </a:r>
          </a:p>
          <a:p>
            <a:pPr marL="228257" lvl="1" indent="-228476">
              <a:spcBef>
                <a:spcPts val="0"/>
              </a:spcBef>
              <a:spcAft>
                <a:spcPts val="0"/>
              </a:spcAft>
              <a:buFont typeface="Arial" panose="020B0604020202020204" pitchFamily="34" charset="0"/>
              <a:buChar char="•"/>
              <a:defRPr/>
            </a:pPr>
            <a:r>
              <a:rPr lang="en-US" dirty="0">
                <a:latin typeface="+mj-lt"/>
                <a:cs typeface="Arial" panose="020B0604020202020204" pitchFamily="34" charset="0"/>
              </a:rPr>
              <a:t>Turn off electric lights and take a second reading, which is daylight only. </a:t>
            </a:r>
          </a:p>
          <a:p>
            <a:pPr marL="228257" lvl="1" indent="-228476">
              <a:spcBef>
                <a:spcPts val="0"/>
              </a:spcBef>
              <a:spcAft>
                <a:spcPts val="0"/>
              </a:spcAft>
              <a:buFont typeface="Arial" panose="020B0604020202020204" pitchFamily="34" charset="0"/>
              <a:buChar char="•"/>
              <a:defRPr/>
            </a:pPr>
            <a:r>
              <a:rPr lang="en-US" dirty="0">
                <a:latin typeface="+mj-lt"/>
                <a:cs typeface="Arial" panose="020B0604020202020204" pitchFamily="34" charset="0"/>
              </a:rPr>
              <a:t>Subtract the two readings. The result will account for electric lights only.</a:t>
            </a:r>
          </a:p>
        </p:txBody>
      </p:sp>
    </p:spTree>
    <p:extLst>
      <p:ext uri="{BB962C8B-B14F-4D97-AF65-F5344CB8AC3E}">
        <p14:creationId xmlns:p14="http://schemas.microsoft.com/office/powerpoint/2010/main" val="1648652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2">
            <a:extLst>
              <a:ext uri="{FF2B5EF4-FFF2-40B4-BE49-F238E27FC236}">
                <a16:creationId xmlns:a16="http://schemas.microsoft.com/office/drawing/2014/main" id="{B002AC06-EE11-430B-AACA-2324AF721E03}"/>
              </a:ext>
            </a:extLst>
          </p:cNvPr>
          <p:cNvSpPr>
            <a:spLocks noGrp="1" noRot="1" noChangeAspect="1" noChangeArrowheads="1" noTextEdit="1"/>
          </p:cNvSpPr>
          <p:nvPr>
            <p:ph type="sldImg"/>
          </p:nvPr>
        </p:nvSpPr>
        <p:spPr>
          <a:xfrm>
            <a:off x="836613" y="538163"/>
            <a:ext cx="5614987" cy="4210050"/>
          </a:xfrm>
          <a:prstGeom prst="rect">
            <a:avLst/>
          </a:prstGeom>
          <a:ln/>
        </p:spPr>
      </p:sp>
      <p:sp>
        <p:nvSpPr>
          <p:cNvPr id="2" name="Notes Placeholder 1">
            <a:extLst>
              <a:ext uri="{FF2B5EF4-FFF2-40B4-BE49-F238E27FC236}">
                <a16:creationId xmlns:a16="http://schemas.microsoft.com/office/drawing/2014/main" id="{B8A26C9C-9EA0-41D8-8A93-2C01192F7A59}"/>
              </a:ext>
            </a:extLst>
          </p:cNvPr>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Please turn to the Appendix of your handbook to complete Activity 3.</a:t>
            </a:r>
          </a:p>
          <a:p>
            <a:endParaRPr lang="en-US" dirty="0"/>
          </a:p>
        </p:txBody>
      </p:sp>
    </p:spTree>
    <p:extLst>
      <p:ext uri="{BB962C8B-B14F-4D97-AF65-F5344CB8AC3E}">
        <p14:creationId xmlns:p14="http://schemas.microsoft.com/office/powerpoint/2010/main" val="1722727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A25EE6CB-7FFC-4446-A41E-5CFE2A23A5E4}"/>
              </a:ext>
            </a:extLst>
          </p:cNvPr>
          <p:cNvSpPr>
            <a:spLocks noGrp="1" noRot="1" noChangeAspect="1"/>
          </p:cNvSpPr>
          <p:nvPr>
            <p:ph type="sldImg"/>
          </p:nvPr>
        </p:nvSpPr>
        <p:spPr>
          <a:xfrm>
            <a:off x="914400" y="541338"/>
            <a:ext cx="5519738" cy="4138612"/>
          </a:xfrm>
        </p:spPr>
      </p:sp>
      <p:sp>
        <p:nvSpPr>
          <p:cNvPr id="3" name="Notes Placeholder 2">
            <a:extLst>
              <a:ext uri="{FF2B5EF4-FFF2-40B4-BE49-F238E27FC236}">
                <a16:creationId xmlns:a16="http://schemas.microsoft.com/office/drawing/2014/main" id="{BD06F4F8-4712-44BA-AF7C-A6283D387CE1}"/>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79500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541338"/>
            <a:ext cx="5567362" cy="41751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627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557213"/>
            <a:ext cx="5541963" cy="4156075"/>
          </a:xfrm>
          <a:prstGeom prst="rect">
            <a:avLst/>
          </a:prstGeom>
        </p:spPr>
      </p:sp>
      <p:sp>
        <p:nvSpPr>
          <p:cNvPr id="3" name="Notes Placeholder 2"/>
          <p:cNvSpPr>
            <a:spLocks noGrp="1"/>
          </p:cNvSpPr>
          <p:nvPr>
            <p:ph type="body" idx="1"/>
          </p:nvPr>
        </p:nvSpPr>
        <p:spPr/>
        <p:txBody>
          <a:bodyPr/>
          <a:lstStyle/>
          <a:p>
            <a:pPr defTabSz="948404">
              <a:spcAft>
                <a:spcPts val="453"/>
              </a:spcAft>
              <a:defRPr/>
            </a:pPr>
            <a:r>
              <a:rPr lang="en-US" dirty="0"/>
              <a:t>Common lamps are organized into major families.</a:t>
            </a:r>
          </a:p>
          <a:p>
            <a:pPr>
              <a:spcAft>
                <a:spcPts val="623"/>
              </a:spcAft>
            </a:pPr>
            <a:r>
              <a:rPr lang="en-US" b="1" dirty="0"/>
              <a:t>Incandescent </a:t>
            </a:r>
            <a:r>
              <a:rPr lang="en-US" dirty="0"/>
              <a:t>lighting uses a coiled metal resistor called a filament within a glass bulb filled with an inert gas. Electricity passes through the filament, causing it to heat up to high temperatures, which results in visible light being emitted.</a:t>
            </a:r>
          </a:p>
          <a:p>
            <a:pPr>
              <a:spcAft>
                <a:spcPts val="623"/>
              </a:spcAft>
            </a:pPr>
            <a:r>
              <a:rPr lang="en-US" b="1" dirty="0"/>
              <a:t>Fluorescent lighting </a:t>
            </a:r>
            <a:r>
              <a:rPr lang="en-US" dirty="0"/>
              <a:t>produces light when an electric filament excites mercury vapor within the lamp that in turn emits ultraviolet light. The ultraviolet light causes a secondary phosphorescent vapor to emit visible light.</a:t>
            </a:r>
          </a:p>
        </p:txBody>
      </p:sp>
    </p:spTree>
    <p:extLst>
      <p:ext uri="{BB962C8B-B14F-4D97-AF65-F5344CB8AC3E}">
        <p14:creationId xmlns:p14="http://schemas.microsoft.com/office/powerpoint/2010/main" val="1230858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r>
              <a:rPr lang="en-US" sz="1100" dirty="0"/>
              <a:t>When certain chemical elements are combined and electrical current passes through them, photons (light) and heat are produced.  </a:t>
            </a:r>
          </a:p>
          <a:p>
            <a:pPr>
              <a:spcBef>
                <a:spcPts val="0"/>
              </a:spcBef>
            </a:pPr>
            <a:r>
              <a:rPr lang="en-US" sz="1100" dirty="0"/>
              <a:t>The attributes of LEDs include:</a:t>
            </a:r>
          </a:p>
          <a:p>
            <a:pPr marL="177826" indent="-177826">
              <a:spcBef>
                <a:spcPts val="0"/>
              </a:spcBef>
              <a:buFont typeface="Arial" panose="020B0604020202020204" pitchFamily="34" charset="0"/>
              <a:buChar char="•"/>
            </a:pPr>
            <a:r>
              <a:rPr lang="en-US" sz="1100" dirty="0"/>
              <a:t>Long life - LEDs have a usable life of about 50,000 hours compared to 750 – 1,000 hours for typical incandescent bulbs.</a:t>
            </a:r>
          </a:p>
          <a:p>
            <a:pPr marL="177826" indent="-177826">
              <a:spcBef>
                <a:spcPts val="0"/>
              </a:spcBef>
              <a:buFont typeface="Arial" panose="020B0604020202020204" pitchFamily="34" charset="0"/>
              <a:buChar char="•"/>
            </a:pPr>
            <a:r>
              <a:rPr lang="en-US" sz="1100" dirty="0"/>
              <a:t>Vivid Colors - LEDs give pure saturated colors with up to 130% more color gamut compared to standard NTSC specifications.</a:t>
            </a:r>
          </a:p>
          <a:p>
            <a:pPr marL="177826" indent="-177826">
              <a:spcBef>
                <a:spcPts val="0"/>
              </a:spcBef>
              <a:buFont typeface="Arial" panose="020B0604020202020204" pitchFamily="34" charset="0"/>
              <a:buChar char="•"/>
            </a:pPr>
            <a:r>
              <a:rPr lang="en-US" sz="1100" dirty="0"/>
              <a:t>High reliability - LEDs are solid state devices, no moving parts, no glass and no filaments to break.</a:t>
            </a:r>
          </a:p>
          <a:p>
            <a:pPr marL="177826" indent="-177826">
              <a:spcBef>
                <a:spcPts val="0"/>
              </a:spcBef>
              <a:buFont typeface="Arial" panose="020B0604020202020204" pitchFamily="34" charset="0"/>
              <a:buChar char="•"/>
            </a:pPr>
            <a:r>
              <a:rPr lang="en-US" sz="1100" dirty="0"/>
              <a:t>Energy efficient - LEDs use up to 90 percent less energy</a:t>
            </a:r>
          </a:p>
          <a:p>
            <a:pPr marL="177826" indent="-177826">
              <a:spcBef>
                <a:spcPts val="0"/>
              </a:spcBef>
              <a:buFont typeface="Arial" panose="020B0604020202020204" pitchFamily="34" charset="0"/>
              <a:buChar char="•"/>
            </a:pPr>
            <a:r>
              <a:rPr lang="en-US" sz="1100" dirty="0"/>
              <a:t>Environmentally friendly - LEDs contain no mercury and since they last longer, there is less disposal waste in the environment.</a:t>
            </a:r>
          </a:p>
        </p:txBody>
      </p:sp>
      <p:sp>
        <p:nvSpPr>
          <p:cNvPr id="7" name="Slide Image Placeholder 6">
            <a:extLst>
              <a:ext uri="{FF2B5EF4-FFF2-40B4-BE49-F238E27FC236}">
                <a16:creationId xmlns:a16="http://schemas.microsoft.com/office/drawing/2014/main" id="{CA3F01F6-AB9E-4FAA-9F7F-FDC06FDC1349}"/>
              </a:ext>
            </a:extLst>
          </p:cNvPr>
          <p:cNvSpPr>
            <a:spLocks noGrp="1" noRot="1" noChangeAspect="1"/>
          </p:cNvSpPr>
          <p:nvPr>
            <p:ph type="sldImg"/>
          </p:nvPr>
        </p:nvSpPr>
        <p:spPr>
          <a:xfrm>
            <a:off x="915988" y="557213"/>
            <a:ext cx="5557837" cy="4168775"/>
          </a:xfrm>
        </p:spPr>
      </p:sp>
    </p:spTree>
    <p:extLst>
      <p:ext uri="{BB962C8B-B14F-4D97-AF65-F5344CB8AC3E}">
        <p14:creationId xmlns:p14="http://schemas.microsoft.com/office/powerpoint/2010/main" val="3957523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r>
              <a:rPr lang="en-US" dirty="0"/>
              <a:t>Ballasts are electrical devices that start and operate fluorescent and HID tubes. They provide the correct voltage to start arc discharge and limit the current to the design value of the fixture.  In the case of rapid-start and programmed-start fluorescents, they also provide energy to heat the cathodes. </a:t>
            </a:r>
          </a:p>
          <a:p>
            <a:r>
              <a:rPr lang="en-US" dirty="0"/>
              <a:t>Mismatched ballasts can reduce tube life and/or light output, or they may not start the tube at all. </a:t>
            </a:r>
          </a:p>
          <a:p>
            <a:r>
              <a:rPr lang="en-US" dirty="0"/>
              <a:t>Ballasts employ integrated circuits to operate lamps at high frequencies (25,000 Hz or higher) - more efficient than line frequency.</a:t>
            </a:r>
          </a:p>
          <a:p>
            <a:r>
              <a:rPr lang="en-US" dirty="0"/>
              <a:t>Magnetic ballasts are not common but sometimes exist in older buildings with T-12 lamps. They are very inefficient and are distinguishable by their buzzing and flickering. A quick trick to determine whether a ballast is magnetic or electronic is to take a photo of the lamp (while turned on) with your cell phone.  </a:t>
            </a:r>
          </a:p>
          <a:p>
            <a:r>
              <a:rPr lang="en-US" dirty="0"/>
              <a:t>If the photo looks normal, it is most likely an electronic ballast. </a:t>
            </a:r>
          </a:p>
          <a:p>
            <a:r>
              <a:rPr lang="en-US" dirty="0"/>
              <a:t>If there are noticeable stripes or bands across the photo, it is probably magnetic.</a:t>
            </a:r>
          </a:p>
          <a:p>
            <a:r>
              <a:rPr lang="en-US" dirty="0"/>
              <a:t>It is possible to replace magnetic ballasts with electronic ballasts, but upgrading fluorescent lights to LED is recommended and is typically the most cost-effective option.</a:t>
            </a:r>
          </a:p>
        </p:txBody>
      </p:sp>
      <p:sp>
        <p:nvSpPr>
          <p:cNvPr id="7" name="Slide Image Placeholder 6">
            <a:extLst>
              <a:ext uri="{FF2B5EF4-FFF2-40B4-BE49-F238E27FC236}">
                <a16:creationId xmlns:a16="http://schemas.microsoft.com/office/drawing/2014/main" id="{CC3CD50F-18DE-4594-BEB8-A51A49DEEF1B}"/>
              </a:ext>
            </a:extLst>
          </p:cNvPr>
          <p:cNvSpPr>
            <a:spLocks noGrp="1" noRot="1" noChangeAspect="1"/>
          </p:cNvSpPr>
          <p:nvPr>
            <p:ph type="sldImg"/>
          </p:nvPr>
        </p:nvSpPr>
        <p:spPr>
          <a:xfrm>
            <a:off x="914400" y="554038"/>
            <a:ext cx="5522913" cy="4143375"/>
          </a:xfrm>
        </p:spPr>
      </p:sp>
    </p:spTree>
    <p:extLst>
      <p:ext uri="{BB962C8B-B14F-4D97-AF65-F5344CB8AC3E}">
        <p14:creationId xmlns:p14="http://schemas.microsoft.com/office/powerpoint/2010/main" val="2275372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898525" y="568325"/>
            <a:ext cx="5518150" cy="4138613"/>
          </a:xfrm>
          <a:prstGeom prst="rect">
            <a:avLst/>
          </a:prstGeom>
          <a:ln/>
        </p:spPr>
      </p:sp>
      <p:sp>
        <p:nvSpPr>
          <p:cNvPr id="183299" name="Notes Placeholder 2"/>
          <p:cNvSpPr>
            <a:spLocks noGrp="1"/>
          </p:cNvSpPr>
          <p:nvPr>
            <p:ph type="body" idx="1"/>
          </p:nvPr>
        </p:nvSpPr>
        <p:spPr>
          <a:xfrm>
            <a:off x="682415" y="5291567"/>
            <a:ext cx="5946987" cy="398348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LED drivers (also known as LED power supplies) are similar to ballasts for fluorescent lamps or transformers for low voltage lamps. They provide LEDs with the electricity they require to function and perform at their best.  LEDs require drivers for two purposes: </a:t>
            </a:r>
          </a:p>
          <a:p>
            <a:pPr marL="237067" indent="-237067">
              <a:spcAft>
                <a:spcPts val="448"/>
              </a:spcAft>
              <a:buAutoNum type="arabicPeriod"/>
            </a:pPr>
            <a:r>
              <a:rPr lang="en-US" dirty="0"/>
              <a:t>LEDs are designed to run on low voltage (12-24V), direct current</a:t>
            </a:r>
            <a:r>
              <a:rPr lang="en-US" baseline="0" dirty="0"/>
              <a:t> (DC) </a:t>
            </a:r>
            <a:r>
              <a:rPr lang="en-US" dirty="0"/>
              <a:t>electricity. However, most facilities supply higher voltage (120-277V), alternating current (AC) electricity. An LED driver rectifies higher voltage AC to low voltage DC.</a:t>
            </a:r>
          </a:p>
          <a:p>
            <a:pPr marL="237067" indent="-237067">
              <a:spcAft>
                <a:spcPts val="448"/>
              </a:spcAft>
              <a:buAutoNum type="arabicPeriod"/>
            </a:pPr>
            <a:r>
              <a:rPr lang="en-US" dirty="0"/>
              <a:t>LED drivers also protect LEDs from voltage or current fluctuations. A change in voltage could cause a change in the current being supplied to the LEDs. LED light output is proportional to its current supply, and LEDs are rated to operate within a certain current range (measured in amps). Therefore, too much or too little current can cause light output to vary or degrade faster due to higher temperatures within the LED. In summary, LED drivers convert higher voltage AC to low voltage DC. They also keep the voltage and current flowing through an LED circuit at its rated level.</a:t>
            </a:r>
          </a:p>
          <a:p>
            <a:pPr>
              <a:spcAft>
                <a:spcPts val="448"/>
              </a:spcAft>
            </a:pPr>
            <a:r>
              <a:rPr lang="en-US" dirty="0"/>
              <a:t>RGB LED means red,</a:t>
            </a:r>
            <a:r>
              <a:rPr lang="en-US" baseline="0" dirty="0"/>
              <a:t> </a:t>
            </a:r>
            <a:r>
              <a:rPr lang="en-US" dirty="0"/>
              <a:t>green, and blue LEDs. RGB LED products combine these three colors to produce over 16 million hues of light. Some colors are “outside” the triangle formed by the RGB LEDs. Also, pigment colors such as brown or pink are difficult, or impossible, to achieve.</a:t>
            </a:r>
            <a:endParaRPr lang="en-US" dirty="0">
              <a:latin typeface="Book Antiqua" pitchFamily="18" charset="0"/>
            </a:endParaRPr>
          </a:p>
        </p:txBody>
      </p:sp>
      <p:pic>
        <p:nvPicPr>
          <p:cNvPr id="2" name="Picture 6" descr="Image result for LED Drivers for color changing">
            <a:extLst>
              <a:ext uri="{FF2B5EF4-FFF2-40B4-BE49-F238E27FC236}">
                <a16:creationId xmlns:a16="http://schemas.microsoft.com/office/drawing/2014/main" id="{740D7AFE-F047-366F-218C-82DF1AE16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417" y="2738795"/>
            <a:ext cx="2557591" cy="22041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ight bulb with a lid open&#10;&#10;AI-generated content may be incorrect.">
            <a:extLst>
              <a:ext uri="{FF2B5EF4-FFF2-40B4-BE49-F238E27FC236}">
                <a16:creationId xmlns:a16="http://schemas.microsoft.com/office/drawing/2014/main" id="{AF42D883-2ED0-1D77-247A-C4B8B9761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652" y="2324652"/>
            <a:ext cx="2367815" cy="2730880"/>
          </a:xfrm>
          <a:prstGeom prst="rect">
            <a:avLst/>
          </a:prstGeom>
        </p:spPr>
      </p:pic>
      <p:pic>
        <p:nvPicPr>
          <p:cNvPr id="4" name="Picture 3" descr="A close-up of a power supply&#10;&#10;AI-generated content may be incorrect.">
            <a:extLst>
              <a:ext uri="{FF2B5EF4-FFF2-40B4-BE49-F238E27FC236}">
                <a16:creationId xmlns:a16="http://schemas.microsoft.com/office/drawing/2014/main" id="{A6FF1626-6461-605E-CA56-0CB2277C9A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5181" y="2738878"/>
            <a:ext cx="1734268" cy="1734268"/>
          </a:xfrm>
          <a:prstGeom prst="rect">
            <a:avLst/>
          </a:prstGeom>
        </p:spPr>
      </p:pic>
      <p:sp>
        <p:nvSpPr>
          <p:cNvPr id="5" name="TextBox 4">
            <a:extLst>
              <a:ext uri="{FF2B5EF4-FFF2-40B4-BE49-F238E27FC236}">
                <a16:creationId xmlns:a16="http://schemas.microsoft.com/office/drawing/2014/main" id="{0E414133-77DB-4508-6FF9-B3C423E11819}"/>
              </a:ext>
            </a:extLst>
          </p:cNvPr>
          <p:cNvSpPr txBox="1"/>
          <p:nvPr/>
        </p:nvSpPr>
        <p:spPr>
          <a:xfrm>
            <a:off x="898525" y="4978771"/>
            <a:ext cx="1715534" cy="276999"/>
          </a:xfrm>
          <a:prstGeom prst="rect">
            <a:avLst/>
          </a:prstGeom>
          <a:noFill/>
        </p:spPr>
        <p:txBody>
          <a:bodyPr wrap="none" rtlCol="0">
            <a:spAutoFit/>
          </a:bodyPr>
          <a:lstStyle/>
          <a:p>
            <a:r>
              <a:rPr lang="en-US" sz="1200" b="1" dirty="0">
                <a:latin typeface="+mn-lt"/>
              </a:rPr>
              <a:t>Self-contained driver</a:t>
            </a:r>
          </a:p>
        </p:txBody>
      </p:sp>
      <p:sp>
        <p:nvSpPr>
          <p:cNvPr id="6" name="TextBox 5">
            <a:extLst>
              <a:ext uri="{FF2B5EF4-FFF2-40B4-BE49-F238E27FC236}">
                <a16:creationId xmlns:a16="http://schemas.microsoft.com/office/drawing/2014/main" id="{E21D27B8-7880-CD17-1042-76B2DF9F9F46}"/>
              </a:ext>
            </a:extLst>
          </p:cNvPr>
          <p:cNvSpPr txBox="1"/>
          <p:nvPr/>
        </p:nvSpPr>
        <p:spPr>
          <a:xfrm>
            <a:off x="3562865" y="3949888"/>
            <a:ext cx="1217000" cy="276999"/>
          </a:xfrm>
          <a:prstGeom prst="rect">
            <a:avLst/>
          </a:prstGeom>
          <a:noFill/>
        </p:spPr>
        <p:txBody>
          <a:bodyPr wrap="none" rtlCol="0">
            <a:spAutoFit/>
          </a:bodyPr>
          <a:lstStyle/>
          <a:p>
            <a:r>
              <a:rPr lang="en-US" sz="1200" b="1" dirty="0">
                <a:latin typeface="+mn-lt"/>
              </a:rPr>
              <a:t>Remote driver</a:t>
            </a:r>
          </a:p>
        </p:txBody>
      </p:sp>
    </p:spTree>
    <p:extLst>
      <p:ext uri="{BB962C8B-B14F-4D97-AF65-F5344CB8AC3E}">
        <p14:creationId xmlns:p14="http://schemas.microsoft.com/office/powerpoint/2010/main" val="3369480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r>
              <a:rPr lang="en-US" dirty="0"/>
              <a:t>Developments in energy-efficient lighting have occurred rapidly over the last several years. </a:t>
            </a:r>
          </a:p>
        </p:txBody>
      </p:sp>
      <p:sp>
        <p:nvSpPr>
          <p:cNvPr id="7" name="Slide Image Placeholder 6">
            <a:extLst>
              <a:ext uri="{FF2B5EF4-FFF2-40B4-BE49-F238E27FC236}">
                <a16:creationId xmlns:a16="http://schemas.microsoft.com/office/drawing/2014/main" id="{D9CCE95E-9D68-406F-9D5C-0D82D6A912A6}"/>
              </a:ext>
            </a:extLst>
          </p:cNvPr>
          <p:cNvSpPr>
            <a:spLocks noGrp="1" noRot="1" noChangeAspect="1"/>
          </p:cNvSpPr>
          <p:nvPr>
            <p:ph type="sldImg"/>
          </p:nvPr>
        </p:nvSpPr>
        <p:spPr>
          <a:xfrm>
            <a:off x="871538" y="530225"/>
            <a:ext cx="5557837" cy="4168775"/>
          </a:xfrm>
        </p:spPr>
      </p:sp>
    </p:spTree>
    <p:extLst>
      <p:ext uri="{BB962C8B-B14F-4D97-AF65-F5344CB8AC3E}">
        <p14:creationId xmlns:p14="http://schemas.microsoft.com/office/powerpoint/2010/main" val="2520868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pPr>
              <a:spcBef>
                <a:spcPts val="0"/>
              </a:spcBef>
              <a:spcAft>
                <a:spcPts val="0"/>
              </a:spcAft>
            </a:pPr>
            <a:r>
              <a:rPr lang="en-US" dirty="0"/>
              <a:t>Fixture definitions:</a:t>
            </a:r>
          </a:p>
          <a:p>
            <a:pPr marL="177826" indent="-177826">
              <a:spcBef>
                <a:spcPts val="0"/>
              </a:spcBef>
              <a:spcAft>
                <a:spcPts val="0"/>
              </a:spcAft>
              <a:buFont typeface="Arial" panose="020B0604020202020204" pitchFamily="34" charset="0"/>
              <a:buChar char="•"/>
            </a:pPr>
            <a:r>
              <a:rPr lang="en-US" b="1" dirty="0"/>
              <a:t>Direct</a:t>
            </a:r>
            <a:r>
              <a:rPr lang="en-US" dirty="0"/>
              <a:t>: Mostly down.</a:t>
            </a:r>
            <a:endParaRPr lang="en-US" b="1" dirty="0"/>
          </a:p>
          <a:p>
            <a:pPr marL="177826" indent="-177826">
              <a:spcBef>
                <a:spcPts val="0"/>
              </a:spcBef>
              <a:spcAft>
                <a:spcPts val="0"/>
              </a:spcAft>
              <a:buFont typeface="Arial" panose="020B0604020202020204" pitchFamily="34" charset="0"/>
              <a:buChar char="•"/>
            </a:pPr>
            <a:r>
              <a:rPr lang="en-US" b="1" dirty="0"/>
              <a:t>Indirect</a:t>
            </a:r>
            <a:r>
              <a:rPr lang="en-US" dirty="0"/>
              <a:t>: Mostly up.</a:t>
            </a:r>
            <a:endParaRPr lang="en-US" b="1" dirty="0"/>
          </a:p>
          <a:p>
            <a:pPr marL="177826" indent="-177826">
              <a:spcBef>
                <a:spcPts val="0"/>
              </a:spcBef>
              <a:spcAft>
                <a:spcPts val="0"/>
              </a:spcAft>
              <a:buFont typeface="Arial" panose="020B0604020202020204" pitchFamily="34" charset="0"/>
              <a:buChar char="•"/>
            </a:pPr>
            <a:r>
              <a:rPr lang="en-US" b="1" dirty="0"/>
              <a:t>Direct/Indirect</a:t>
            </a:r>
            <a:r>
              <a:rPr lang="en-US" dirty="0"/>
              <a:t>: About equally down and up.</a:t>
            </a:r>
            <a:endParaRPr lang="en-US" b="1" dirty="0"/>
          </a:p>
          <a:p>
            <a:pPr marL="177826" indent="-177826">
              <a:spcBef>
                <a:spcPts val="0"/>
              </a:spcBef>
              <a:spcAft>
                <a:spcPts val="0"/>
              </a:spcAft>
              <a:buFont typeface="Arial" panose="020B0604020202020204" pitchFamily="34" charset="0"/>
              <a:buChar char="•"/>
            </a:pPr>
            <a:r>
              <a:rPr lang="en-US" b="1" dirty="0"/>
              <a:t>Diffuse</a:t>
            </a:r>
            <a:r>
              <a:rPr lang="en-US" dirty="0"/>
              <a:t>: About equally in all directions.</a:t>
            </a:r>
            <a:endParaRPr lang="en-US" b="1" dirty="0"/>
          </a:p>
          <a:p>
            <a:pPr marL="177826" indent="-177826">
              <a:spcBef>
                <a:spcPts val="0"/>
              </a:spcBef>
              <a:spcAft>
                <a:spcPts val="0"/>
              </a:spcAft>
              <a:buFont typeface="Arial" panose="020B0604020202020204" pitchFamily="34" charset="0"/>
              <a:buChar char="•"/>
            </a:pPr>
            <a:r>
              <a:rPr lang="en-US" b="1" dirty="0"/>
              <a:t>Directional/Adjustable</a:t>
            </a:r>
            <a:r>
              <a:rPr lang="en-US" dirty="0"/>
              <a:t>:  Evenly distributed in one direction.</a:t>
            </a:r>
            <a:endParaRPr lang="en-US" b="1" dirty="0"/>
          </a:p>
          <a:p>
            <a:pPr marL="177826" indent="-177826">
              <a:spcBef>
                <a:spcPts val="0"/>
              </a:spcBef>
              <a:spcAft>
                <a:spcPts val="0"/>
              </a:spcAft>
              <a:buFont typeface="Arial" panose="020B0604020202020204" pitchFamily="34" charset="0"/>
              <a:buChar char="•"/>
            </a:pPr>
            <a:r>
              <a:rPr lang="en-US" b="1" dirty="0"/>
              <a:t>Asymmetric</a:t>
            </a:r>
            <a:r>
              <a:rPr lang="en-US" dirty="0"/>
              <a:t>: Unevenly distributed – like wall washer fixtures.</a:t>
            </a:r>
            <a:endParaRPr lang="en-US" b="1" dirty="0"/>
          </a:p>
          <a:p>
            <a:pPr marL="177826" indent="-177826">
              <a:spcBef>
                <a:spcPts val="0"/>
              </a:spcBef>
              <a:spcAft>
                <a:spcPts val="0"/>
              </a:spcAft>
              <a:buFont typeface="Arial" panose="020B0604020202020204" pitchFamily="34" charset="0"/>
              <a:buChar char="•"/>
            </a:pPr>
            <a:r>
              <a:rPr lang="en-US" b="1" dirty="0"/>
              <a:t>Recessed</a:t>
            </a:r>
            <a:r>
              <a:rPr lang="en-US" dirty="0"/>
              <a:t>: Entirely above the ceiling, or within the wall, flush on a surface.</a:t>
            </a:r>
            <a:endParaRPr lang="en-US" b="1" dirty="0"/>
          </a:p>
          <a:p>
            <a:pPr marL="177826" indent="-177826">
              <a:spcBef>
                <a:spcPts val="0"/>
              </a:spcBef>
              <a:spcAft>
                <a:spcPts val="0"/>
              </a:spcAft>
              <a:buFont typeface="Arial" panose="020B0604020202020204" pitchFamily="34" charset="0"/>
              <a:buChar char="•"/>
            </a:pPr>
            <a:r>
              <a:rPr lang="en-US" b="1" dirty="0"/>
              <a:t>Surface</a:t>
            </a:r>
            <a:r>
              <a:rPr lang="en-US" dirty="0"/>
              <a:t>: Entirely below the ceiling, or part of the wall, not flush (it could also be semi-recessed).</a:t>
            </a:r>
            <a:endParaRPr lang="en-US" b="1" dirty="0"/>
          </a:p>
          <a:p>
            <a:pPr marL="177826" indent="-177826">
              <a:spcBef>
                <a:spcPts val="0"/>
              </a:spcBef>
              <a:spcAft>
                <a:spcPts val="0"/>
              </a:spcAft>
              <a:buFont typeface="Arial" panose="020B0604020202020204" pitchFamily="34" charset="0"/>
              <a:buChar char="•"/>
            </a:pPr>
            <a:r>
              <a:rPr lang="en-US" b="1" dirty="0"/>
              <a:t>Pendant</a:t>
            </a:r>
            <a:r>
              <a:rPr lang="en-US" dirty="0"/>
              <a:t>: Suspended by stem or aircraft cable, below the ceiling.</a:t>
            </a:r>
            <a:endParaRPr lang="en-US" b="1" dirty="0"/>
          </a:p>
          <a:p>
            <a:pPr marL="177826" indent="-177826">
              <a:spcBef>
                <a:spcPts val="0"/>
              </a:spcBef>
              <a:spcAft>
                <a:spcPts val="0"/>
              </a:spcAft>
              <a:buFont typeface="Arial" panose="020B0604020202020204" pitchFamily="34" charset="0"/>
              <a:buChar char="•"/>
            </a:pPr>
            <a:r>
              <a:rPr lang="en-US" b="1" dirty="0"/>
              <a:t>Track</a:t>
            </a:r>
            <a:r>
              <a:rPr lang="en-US" dirty="0"/>
              <a:t>: Detachable, moveable heads along a track system.</a:t>
            </a:r>
            <a:endParaRPr lang="en-US" b="1" dirty="0"/>
          </a:p>
          <a:p>
            <a:pPr marL="177826" indent="-177826">
              <a:spcBef>
                <a:spcPts val="0"/>
              </a:spcBef>
              <a:spcAft>
                <a:spcPts val="0"/>
              </a:spcAft>
              <a:buFont typeface="Arial" panose="020B0604020202020204" pitchFamily="34" charset="0"/>
              <a:buChar char="•"/>
            </a:pPr>
            <a:r>
              <a:rPr lang="en-US" b="1" dirty="0"/>
              <a:t>Post-top</a:t>
            </a:r>
            <a:r>
              <a:rPr lang="en-US" dirty="0"/>
              <a:t>: Exterior fixture, independent of posts or bollards.</a:t>
            </a:r>
          </a:p>
        </p:txBody>
      </p:sp>
      <p:sp>
        <p:nvSpPr>
          <p:cNvPr id="3" name="Slide Image Placeholder 2">
            <a:extLst>
              <a:ext uri="{FF2B5EF4-FFF2-40B4-BE49-F238E27FC236}">
                <a16:creationId xmlns:a16="http://schemas.microsoft.com/office/drawing/2014/main" id="{7A60008B-09E5-490C-ABD1-B94F30BCE363}"/>
              </a:ext>
            </a:extLst>
          </p:cNvPr>
          <p:cNvSpPr>
            <a:spLocks noGrp="1" noRot="1" noChangeAspect="1"/>
          </p:cNvSpPr>
          <p:nvPr>
            <p:ph type="sldImg"/>
          </p:nvPr>
        </p:nvSpPr>
        <p:spPr>
          <a:xfrm>
            <a:off x="887413" y="533400"/>
            <a:ext cx="5575300" cy="4183063"/>
          </a:xfrm>
        </p:spPr>
      </p:sp>
    </p:spTree>
    <p:extLst>
      <p:ext uri="{BB962C8B-B14F-4D97-AF65-F5344CB8AC3E}">
        <p14:creationId xmlns:p14="http://schemas.microsoft.com/office/powerpoint/2010/main" val="340729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58E07-D619-45D2-8629-A3D32E35721A}"/>
              </a:ext>
            </a:extLst>
          </p:cNvPr>
          <p:cNvSpPr>
            <a:spLocks noGrp="1" noRot="1" noChangeAspect="1"/>
          </p:cNvSpPr>
          <p:nvPr>
            <p:ph type="sldImg"/>
          </p:nvPr>
        </p:nvSpPr>
        <p:spPr>
          <a:xfrm>
            <a:off x="895350" y="542925"/>
            <a:ext cx="5583238" cy="4186238"/>
          </a:xfrm>
        </p:spPr>
      </p:sp>
      <p:sp>
        <p:nvSpPr>
          <p:cNvPr id="3" name="Notes Placeholder 2">
            <a:extLst>
              <a:ext uri="{FF2B5EF4-FFF2-40B4-BE49-F238E27FC236}">
                <a16:creationId xmlns:a16="http://schemas.microsoft.com/office/drawing/2014/main" id="{4A085BBF-1A99-49FB-9227-D7208CE3AF05}"/>
              </a:ext>
            </a:extLst>
          </p:cNvPr>
          <p:cNvSpPr>
            <a:spLocks noGrp="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r>
              <a:rPr lang="en-US" dirty="0"/>
              <a:t>Fluorescent fixtures come in a variety of shapes and sizes. Here are an example of different types such as surface mount, recessed downlights, parabolic and prismatic lens.</a:t>
            </a:r>
          </a:p>
          <a:p>
            <a:r>
              <a:rPr lang="en-US" dirty="0"/>
              <a:t>Fluorescent fixtures can be surface, recessed, or pendant mount depending on the application. Ballasts are typically mounted within the fixture housing near the electrical connection point.</a:t>
            </a:r>
          </a:p>
          <a:p>
            <a:r>
              <a:rPr lang="en-US" dirty="0"/>
              <a:t>Sockets or lamp holders are sometimes called “tombstones.”</a:t>
            </a:r>
          </a:p>
          <a:p>
            <a:r>
              <a:rPr lang="en-US" dirty="0"/>
              <a:t>A diffusing media or specular reflecting is used to direct the light out of the fixtures.</a:t>
            </a:r>
          </a:p>
        </p:txBody>
      </p:sp>
      <p:sp>
        <p:nvSpPr>
          <p:cNvPr id="7" name="Slide Image Placeholder 6">
            <a:extLst>
              <a:ext uri="{FF2B5EF4-FFF2-40B4-BE49-F238E27FC236}">
                <a16:creationId xmlns:a16="http://schemas.microsoft.com/office/drawing/2014/main" id="{D2E7268B-D514-422D-B379-EC58F3AC77F0}"/>
              </a:ext>
            </a:extLst>
          </p:cNvPr>
          <p:cNvSpPr>
            <a:spLocks noGrp="1" noRot="1" noChangeAspect="1"/>
          </p:cNvSpPr>
          <p:nvPr>
            <p:ph type="sldImg"/>
          </p:nvPr>
        </p:nvSpPr>
        <p:spPr>
          <a:xfrm>
            <a:off x="915988" y="563563"/>
            <a:ext cx="5505450" cy="4130675"/>
          </a:xfrm>
        </p:spPr>
      </p:sp>
    </p:spTree>
    <p:extLst>
      <p:ext uri="{BB962C8B-B14F-4D97-AF65-F5344CB8AC3E}">
        <p14:creationId xmlns:p14="http://schemas.microsoft.com/office/powerpoint/2010/main" val="494072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r>
              <a:rPr lang="en-US" b="1" dirty="0"/>
              <a:t>LED down-lights </a:t>
            </a:r>
            <a:r>
              <a:rPr lang="en-US" dirty="0"/>
              <a:t>also known as recessed cans are now cost-effective and the best solution over all other incumbent technologies. </a:t>
            </a:r>
          </a:p>
          <a:p>
            <a:endParaRPr lang="en-US" b="1" dirty="0"/>
          </a:p>
          <a:p>
            <a:r>
              <a:rPr lang="en-US" b="1" dirty="0"/>
              <a:t>Solid-State Lighting (SSL) troffers </a:t>
            </a:r>
            <a:r>
              <a:rPr lang="en-US" dirty="0"/>
              <a:t>are becoming more affordable and can be cost-effective in high hours-of-use applications.</a:t>
            </a:r>
          </a:p>
          <a:p>
            <a:r>
              <a:rPr lang="en-US" dirty="0"/>
              <a:t>In general, SSL fixtures have thermal advantages and work well in freezers or exterior applications in cold climates down to -30˚F, but an often overlooked issue with LEDs is excessive heat levels. Operators believe – incorrectly – that the low wattage in LEDs means they generate less heat. LED lamps and fixtures must be ventilated to keep the LED system cool. Some manufacturers are designing fans into LED fixtures to address issues surrounding excess heat.</a:t>
            </a:r>
          </a:p>
          <a:p>
            <a:endParaRPr lang="en-US" dirty="0"/>
          </a:p>
        </p:txBody>
      </p:sp>
      <p:sp>
        <p:nvSpPr>
          <p:cNvPr id="7" name="Slide Image Placeholder 6">
            <a:extLst>
              <a:ext uri="{FF2B5EF4-FFF2-40B4-BE49-F238E27FC236}">
                <a16:creationId xmlns:a16="http://schemas.microsoft.com/office/drawing/2014/main" id="{45462799-761A-42A2-AEE9-02EDE7B91BA0}"/>
              </a:ext>
            </a:extLst>
          </p:cNvPr>
          <p:cNvSpPr>
            <a:spLocks noGrp="1" noRot="1" noChangeAspect="1"/>
          </p:cNvSpPr>
          <p:nvPr>
            <p:ph type="sldImg"/>
          </p:nvPr>
        </p:nvSpPr>
        <p:spPr>
          <a:xfrm>
            <a:off x="914400" y="550863"/>
            <a:ext cx="5529263" cy="4148137"/>
          </a:xfrm>
        </p:spPr>
      </p:sp>
    </p:spTree>
    <p:extLst>
      <p:ext uri="{BB962C8B-B14F-4D97-AF65-F5344CB8AC3E}">
        <p14:creationId xmlns:p14="http://schemas.microsoft.com/office/powerpoint/2010/main" val="701965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r>
              <a:rPr lang="en-US" dirty="0"/>
              <a:t>SSL are often called sconces to differentiate from the poor reputation of wall packs (mostly glare).</a:t>
            </a:r>
          </a:p>
          <a:p>
            <a:r>
              <a:rPr lang="en-US" dirty="0"/>
              <a:t>Many new SSL wall sconces qualify as “Dark Skies” compliant, eliminating sky glow and light trespass, through superior optics over existing wall packs.</a:t>
            </a:r>
          </a:p>
          <a:p>
            <a:r>
              <a:rPr lang="en-US" dirty="0"/>
              <a:t>There are excellent opportunities for SSL fixtures in outdoor applications.</a:t>
            </a:r>
          </a:p>
          <a:p>
            <a:r>
              <a:rPr lang="en-US" dirty="0"/>
              <a:t>Consider controls either now or that can easily be added later when community codes are expected to require lower light levels (or turn-off) when there is no activity.</a:t>
            </a:r>
          </a:p>
        </p:txBody>
      </p:sp>
      <p:sp>
        <p:nvSpPr>
          <p:cNvPr id="7" name="Slide Image Placeholder 6">
            <a:extLst>
              <a:ext uri="{FF2B5EF4-FFF2-40B4-BE49-F238E27FC236}">
                <a16:creationId xmlns:a16="http://schemas.microsoft.com/office/drawing/2014/main" id="{67B3E1BF-98E6-4BD4-9D7B-451C2781497F}"/>
              </a:ext>
            </a:extLst>
          </p:cNvPr>
          <p:cNvSpPr>
            <a:spLocks noGrp="1" noRot="1" noChangeAspect="1"/>
          </p:cNvSpPr>
          <p:nvPr>
            <p:ph type="sldImg"/>
          </p:nvPr>
        </p:nvSpPr>
        <p:spPr>
          <a:xfrm>
            <a:off x="863600" y="557213"/>
            <a:ext cx="5559425" cy="4168775"/>
          </a:xfrm>
        </p:spPr>
      </p:sp>
    </p:spTree>
    <p:extLst>
      <p:ext uri="{BB962C8B-B14F-4D97-AF65-F5344CB8AC3E}">
        <p14:creationId xmlns:p14="http://schemas.microsoft.com/office/powerpoint/2010/main" val="3041907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885825" y="533400"/>
            <a:ext cx="5543550" cy="4157663"/>
          </a:xfrm>
          <a:prstGeom prst="rect">
            <a:avLst/>
          </a:prstGeom>
          <a:ln/>
        </p:spPr>
      </p:sp>
      <p:sp>
        <p:nvSpPr>
          <p:cNvPr id="193539" name="Rectangle 3"/>
          <p:cNvSpPr>
            <a:spLocks noGrp="1" noChangeArrowheads="1"/>
          </p:cNvSpPr>
          <p:nvPr>
            <p:ph type="body" idx="1"/>
          </p:nvPr>
        </p:nvSpPr>
        <p:spPr>
          <a:xfrm>
            <a:off x="682415" y="5547228"/>
            <a:ext cx="5946987" cy="361725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High-intensity discharge (HID) fixtures are common in exterior lighting applications, sports field lighting, and low/high-bay applications in warehouses, industrial, and gymnasiums. </a:t>
            </a:r>
          </a:p>
          <a:p>
            <a:r>
              <a:rPr lang="en-US" dirty="0"/>
              <a:t>The manufacturing</a:t>
            </a:r>
            <a:r>
              <a:rPr lang="en-US" baseline="0" dirty="0"/>
              <a:t> of </a:t>
            </a:r>
            <a:r>
              <a:rPr lang="en-US" dirty="0"/>
              <a:t>HID fixture</a:t>
            </a:r>
            <a:r>
              <a:rPr lang="en-US" baseline="0" dirty="0"/>
              <a:t>s continues to decline as end-users continue to adopt other technologies, like Solid-State Lighting (SSL).</a:t>
            </a:r>
            <a:endParaRPr lang="en-US" dirty="0"/>
          </a:p>
        </p:txBody>
      </p:sp>
    </p:spTree>
    <p:extLst>
      <p:ext uri="{BB962C8B-B14F-4D97-AF65-F5344CB8AC3E}">
        <p14:creationId xmlns:p14="http://schemas.microsoft.com/office/powerpoint/2010/main" val="1444614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pPr>
              <a:spcAft>
                <a:spcPts val="453"/>
              </a:spcAft>
            </a:pPr>
            <a:r>
              <a:rPr lang="en-US" dirty="0"/>
              <a:t>Area lighting fixtures come in a variety of shapes and applications:</a:t>
            </a:r>
          </a:p>
          <a:p>
            <a:pPr marL="239756" indent="-239756">
              <a:spcAft>
                <a:spcPts val="453"/>
              </a:spcAft>
              <a:buFont typeface="+mj-lt"/>
              <a:buAutoNum type="arabicPeriod"/>
            </a:pPr>
            <a:r>
              <a:rPr lang="en-US" dirty="0"/>
              <a:t>Outdoor Area lighting fixtures area generally pole mounted and used to light parking areas or sport activity fields.</a:t>
            </a:r>
          </a:p>
          <a:p>
            <a:pPr marL="239756" indent="-239756">
              <a:spcAft>
                <a:spcPts val="453"/>
              </a:spcAft>
              <a:buFont typeface="+mj-lt"/>
              <a:buAutoNum type="arabicPeriod"/>
            </a:pPr>
            <a:r>
              <a:rPr lang="en-US" dirty="0"/>
              <a:t>Parking Structure and Canopy fixtures have a low-profile enclosure to maximum head room.</a:t>
            </a:r>
          </a:p>
          <a:p>
            <a:pPr marL="239756" indent="-239756">
              <a:spcAft>
                <a:spcPts val="453"/>
              </a:spcAft>
              <a:buFont typeface="+mj-lt"/>
              <a:buAutoNum type="arabicPeriod"/>
            </a:pPr>
            <a:r>
              <a:rPr lang="en-US" dirty="0"/>
              <a:t>Wallpack fixtures are attached to the exterior of the building to provide lighting at entrances and for security purposes.</a:t>
            </a:r>
          </a:p>
          <a:p>
            <a:pPr marL="239756" indent="-239756">
              <a:spcAft>
                <a:spcPts val="453"/>
              </a:spcAft>
              <a:buFont typeface="+mj-lt"/>
              <a:buAutoNum type="arabicPeriod"/>
            </a:pPr>
            <a:r>
              <a:rPr lang="en-US" dirty="0"/>
              <a:t>Bollards are used for landscape and pathway lighting.</a:t>
            </a:r>
          </a:p>
          <a:p>
            <a:pPr>
              <a:spcBef>
                <a:spcPts val="453"/>
              </a:spcBef>
              <a:spcAft>
                <a:spcPts val="453"/>
              </a:spcAft>
            </a:pPr>
            <a:endParaRPr lang="en-US" sz="1000" dirty="0"/>
          </a:p>
        </p:txBody>
      </p:sp>
      <p:sp>
        <p:nvSpPr>
          <p:cNvPr id="3" name="Slide Image Placeholder 2">
            <a:extLst>
              <a:ext uri="{FF2B5EF4-FFF2-40B4-BE49-F238E27FC236}">
                <a16:creationId xmlns:a16="http://schemas.microsoft.com/office/drawing/2014/main" id="{E492173D-F4D8-404D-A4AE-8DC5968E8920}"/>
              </a:ext>
            </a:extLst>
          </p:cNvPr>
          <p:cNvSpPr>
            <a:spLocks noGrp="1" noRot="1" noChangeAspect="1"/>
          </p:cNvSpPr>
          <p:nvPr>
            <p:ph type="sldImg"/>
          </p:nvPr>
        </p:nvSpPr>
        <p:spPr>
          <a:xfrm>
            <a:off x="885825" y="534988"/>
            <a:ext cx="5588000" cy="4191000"/>
          </a:xfrm>
        </p:spPr>
      </p:sp>
    </p:spTree>
    <p:extLst>
      <p:ext uri="{BB962C8B-B14F-4D97-AF65-F5344CB8AC3E}">
        <p14:creationId xmlns:p14="http://schemas.microsoft.com/office/powerpoint/2010/main" val="294652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pPr lvl="0"/>
            <a:r>
              <a:rPr lang="en-US" b="1" dirty="0"/>
              <a:t>Lighting Controls </a:t>
            </a:r>
            <a:r>
              <a:rPr lang="en-US" dirty="0"/>
              <a:t>are used to control the time lighting systems are operated (such as with wall switches) or to control the power used (such as with dimmers).</a:t>
            </a:r>
          </a:p>
          <a:p>
            <a:endParaRPr lang="en-US" dirty="0"/>
          </a:p>
        </p:txBody>
      </p:sp>
      <p:sp>
        <p:nvSpPr>
          <p:cNvPr id="7" name="Slide Image Placeholder 6">
            <a:extLst>
              <a:ext uri="{FF2B5EF4-FFF2-40B4-BE49-F238E27FC236}">
                <a16:creationId xmlns:a16="http://schemas.microsoft.com/office/drawing/2014/main" id="{C8E6995F-1167-4509-8A16-526E53DCD5B3}"/>
              </a:ext>
            </a:extLst>
          </p:cNvPr>
          <p:cNvSpPr>
            <a:spLocks noGrp="1" noRot="1" noChangeAspect="1"/>
          </p:cNvSpPr>
          <p:nvPr>
            <p:ph type="sldImg"/>
          </p:nvPr>
        </p:nvSpPr>
        <p:spPr>
          <a:xfrm>
            <a:off x="881063" y="534988"/>
            <a:ext cx="5532437" cy="4151312"/>
          </a:xfrm>
        </p:spPr>
      </p:sp>
    </p:spTree>
    <p:extLst>
      <p:ext uri="{BB962C8B-B14F-4D97-AF65-F5344CB8AC3E}">
        <p14:creationId xmlns:p14="http://schemas.microsoft.com/office/powerpoint/2010/main" val="2377438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pPr>
              <a:spcBef>
                <a:spcPts val="0"/>
              </a:spcBef>
            </a:pPr>
            <a:r>
              <a:rPr lang="en-US" sz="1100" dirty="0"/>
              <a:t>Lighting Control Strategies</a:t>
            </a:r>
          </a:p>
          <a:p>
            <a:pPr marL="177826" indent="-177826">
              <a:spcBef>
                <a:spcPts val="0"/>
              </a:spcBef>
              <a:buFont typeface="Arial" panose="020B0604020202020204" pitchFamily="34" charset="0"/>
              <a:buChar char="•"/>
            </a:pPr>
            <a:r>
              <a:rPr lang="en-US" sz="1100" b="1" dirty="0"/>
              <a:t>Scheduling:</a:t>
            </a:r>
            <a:r>
              <a:rPr lang="en-US" sz="1100" dirty="0"/>
              <a:t>  Using operating schedules and time controls to turn lights on when needed and off when not needed. </a:t>
            </a:r>
          </a:p>
          <a:p>
            <a:pPr marL="177826" indent="-177826">
              <a:spcBef>
                <a:spcPts val="0"/>
              </a:spcBef>
              <a:buFont typeface="Arial" panose="020B0604020202020204" pitchFamily="34" charset="0"/>
              <a:buChar char="•"/>
            </a:pPr>
            <a:r>
              <a:rPr lang="en-US" sz="1100" b="1" dirty="0"/>
              <a:t>Tuning:  </a:t>
            </a:r>
            <a:r>
              <a:rPr lang="en-US" sz="1100" dirty="0"/>
              <a:t>Adjusting lights to levels appropriate to the existing occupancy, tasks, or conditions. </a:t>
            </a:r>
          </a:p>
          <a:p>
            <a:pPr marL="177826" indent="-177826">
              <a:spcBef>
                <a:spcPts val="0"/>
              </a:spcBef>
              <a:buFont typeface="Arial" panose="020B0604020202020204" pitchFamily="34" charset="0"/>
              <a:buChar char="•"/>
            </a:pPr>
            <a:r>
              <a:rPr lang="en-US" sz="1100" b="1" dirty="0"/>
              <a:t>Daylight Harvesting: </a:t>
            </a:r>
            <a:r>
              <a:rPr lang="en-US" sz="1100" dirty="0"/>
              <a:t>Turning off or dimming electric lighting when sufficient daylight is available.</a:t>
            </a:r>
          </a:p>
          <a:p>
            <a:pPr marL="177826" indent="-177826">
              <a:spcBef>
                <a:spcPts val="0"/>
              </a:spcBef>
              <a:buFont typeface="Arial" panose="020B0604020202020204" pitchFamily="34" charset="0"/>
              <a:buChar char="•"/>
            </a:pPr>
            <a:r>
              <a:rPr lang="en-US" sz="1100" b="1" dirty="0"/>
              <a:t>Lumen Maintenance:</a:t>
            </a:r>
            <a:r>
              <a:rPr lang="en-US" sz="1100" dirty="0"/>
              <a:t>  Compensating for the “overdesign” of new lighting systems by dimming and then gradually increasing power delivered to lamps over their life cycle.</a:t>
            </a:r>
          </a:p>
          <a:p>
            <a:pPr marL="177826" indent="-177826">
              <a:spcBef>
                <a:spcPts val="0"/>
              </a:spcBef>
              <a:buFont typeface="Arial" panose="020B0604020202020204" pitchFamily="34" charset="0"/>
              <a:buChar char="•"/>
            </a:pPr>
            <a:r>
              <a:rPr lang="en-US" sz="1100" b="1" dirty="0"/>
              <a:t>Demand Limiting:</a:t>
            </a:r>
            <a:r>
              <a:rPr lang="en-US" sz="1100" dirty="0"/>
              <a:t>  Detecting a building’s peak power demand and slowly reducing power to lighting or other energy systems to reduce utility demand charges.  </a:t>
            </a:r>
          </a:p>
        </p:txBody>
      </p:sp>
      <p:sp>
        <p:nvSpPr>
          <p:cNvPr id="3" name="Slide Image Placeholder 2">
            <a:extLst>
              <a:ext uri="{FF2B5EF4-FFF2-40B4-BE49-F238E27FC236}">
                <a16:creationId xmlns:a16="http://schemas.microsoft.com/office/drawing/2014/main" id="{7BA051F1-1687-4350-8C16-F3932AECE771}"/>
              </a:ext>
            </a:extLst>
          </p:cNvPr>
          <p:cNvSpPr>
            <a:spLocks noGrp="1" noRot="1" noChangeAspect="1"/>
          </p:cNvSpPr>
          <p:nvPr>
            <p:ph type="sldImg"/>
          </p:nvPr>
        </p:nvSpPr>
        <p:spPr>
          <a:xfrm>
            <a:off x="908050" y="574675"/>
            <a:ext cx="5491163" cy="4117975"/>
          </a:xfrm>
        </p:spPr>
      </p:sp>
    </p:spTree>
    <p:extLst>
      <p:ext uri="{BB962C8B-B14F-4D97-AF65-F5344CB8AC3E}">
        <p14:creationId xmlns:p14="http://schemas.microsoft.com/office/powerpoint/2010/main" val="3959688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00113" y="534988"/>
            <a:ext cx="5508625" cy="4130675"/>
          </a:xfrm>
          <a:prstGeom prst="rect">
            <a:avLst/>
          </a:prstGeom>
          <a:ln/>
        </p:spPr>
      </p:sp>
      <p:sp>
        <p:nvSpPr>
          <p:cNvPr id="211971" name="Notes Placeholder 2"/>
          <p:cNvSpPr>
            <a:spLocks noGrp="1"/>
          </p:cNvSpPr>
          <p:nvPr>
            <p:ph type="body" idx="1"/>
          </p:nvPr>
        </p:nvSpPr>
        <p:spPr>
          <a:xfrm>
            <a:off x="682415" y="5391375"/>
            <a:ext cx="5946987" cy="361725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65"/>
              </a:spcAft>
            </a:pPr>
            <a:r>
              <a:rPr lang="en-US" dirty="0"/>
              <a:t>Many facility</a:t>
            </a:r>
            <a:r>
              <a:rPr lang="en-US" baseline="0" dirty="0"/>
              <a:t> types, including</a:t>
            </a:r>
            <a:r>
              <a:rPr lang="en-US" dirty="0"/>
              <a:t> warehouses, industrial, commercial, gymnasiums, etc., use circuit breakers as a way to routinely switch lights on and off. This is not a good idea.</a:t>
            </a:r>
            <a:r>
              <a:rPr lang="en-US" baseline="0" dirty="0"/>
              <a:t>  </a:t>
            </a:r>
            <a:endParaRPr lang="en-US" dirty="0"/>
          </a:p>
          <a:p>
            <a:pPr>
              <a:spcAft>
                <a:spcPts val="465"/>
              </a:spcAft>
            </a:pPr>
            <a:r>
              <a:rPr lang="en-US" dirty="0"/>
              <a:t>Circuit breakers </a:t>
            </a:r>
            <a:r>
              <a:rPr lang="en-US" b="1" dirty="0"/>
              <a:t>fail to trip on overload</a:t>
            </a:r>
            <a:r>
              <a:rPr lang="en-US" b="0" baseline="0" dirty="0"/>
              <a:t> </a:t>
            </a:r>
            <a:r>
              <a:rPr lang="en-US" dirty="0"/>
              <a:t>due to spring wear if continuously used as a switch.</a:t>
            </a:r>
          </a:p>
          <a:p>
            <a:pPr>
              <a:spcAft>
                <a:spcPts val="465"/>
              </a:spcAft>
            </a:pPr>
            <a:r>
              <a:rPr lang="en-US" dirty="0"/>
              <a:t>If that is the only way you can switch lights, then replace with switch duty (SWD) breakers or use switches or relays to switch.</a:t>
            </a:r>
          </a:p>
          <a:p>
            <a:pPr>
              <a:spcAft>
                <a:spcPts val="465"/>
              </a:spcAft>
            </a:pPr>
            <a:r>
              <a:rPr lang="en-US" dirty="0"/>
              <a:t>CdS – cadmium sulfide cells are used in cheaper dusk-to-dawn controls.</a:t>
            </a:r>
            <a:r>
              <a:rPr lang="en-US" baseline="0" dirty="0"/>
              <a:t> They </a:t>
            </a:r>
            <a:r>
              <a:rPr lang="en-US" dirty="0"/>
              <a:t>change sensitivity over time (cadmium</a:t>
            </a:r>
            <a:r>
              <a:rPr lang="en-US" baseline="0" dirty="0"/>
              <a:t> in</a:t>
            </a:r>
            <a:r>
              <a:rPr lang="en-US" dirty="0"/>
              <a:t> CdS cells is a heavy metal versus electronic units</a:t>
            </a:r>
            <a:r>
              <a:rPr lang="en-US" baseline="0" dirty="0"/>
              <a:t> that use </a:t>
            </a:r>
            <a:r>
              <a:rPr lang="en-US" dirty="0"/>
              <a:t>silicon cells).</a:t>
            </a:r>
            <a:r>
              <a:rPr lang="en-US" baseline="0" dirty="0"/>
              <a:t>  R</a:t>
            </a:r>
            <a:r>
              <a:rPr lang="en-US" dirty="0"/>
              <a:t>eplace cadmium with silicon for reliability</a:t>
            </a:r>
            <a:r>
              <a:rPr lang="en-US" baseline="0" dirty="0"/>
              <a:t> and longer life.</a:t>
            </a:r>
            <a:r>
              <a:rPr lang="en-US" dirty="0"/>
              <a:t> This will also</a:t>
            </a:r>
            <a:r>
              <a:rPr lang="en-US" baseline="0" dirty="0"/>
              <a:t> save energy (fewer dayburners).</a:t>
            </a:r>
            <a:endParaRPr lang="en-US" dirty="0"/>
          </a:p>
          <a:p>
            <a:pPr>
              <a:spcAft>
                <a:spcPts val="465"/>
              </a:spcAft>
            </a:pPr>
            <a:endParaRPr lang="en-US" dirty="0"/>
          </a:p>
        </p:txBody>
      </p:sp>
    </p:spTree>
    <p:extLst>
      <p:ext uri="{BB962C8B-B14F-4D97-AF65-F5344CB8AC3E}">
        <p14:creationId xmlns:p14="http://schemas.microsoft.com/office/powerpoint/2010/main" val="3490447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557213"/>
            <a:ext cx="5486400" cy="4114800"/>
          </a:xfrm>
        </p:spPr>
      </p:sp>
      <p:sp>
        <p:nvSpPr>
          <p:cNvPr id="3" name="Notes Placeholder 2"/>
          <p:cNvSpPr>
            <a:spLocks noGrp="1"/>
          </p:cNvSpPr>
          <p:nvPr>
            <p:ph type="body" idx="1"/>
          </p:nvPr>
        </p:nvSpPr>
        <p:spPr/>
        <p:txBody>
          <a:bodyPr/>
          <a:lstStyle/>
          <a:p>
            <a:r>
              <a:rPr lang="en-US" dirty="0"/>
              <a:t>Occupancy sensors are a form of lighting controls that automatically turn off lights when areas are unoccupied.  According to ASHRAE’s Advanced Energy Design Guide for Small to Medium Office Buildings, occupancy sensors can save 15% to 20% on lighting energy costs. </a:t>
            </a:r>
          </a:p>
        </p:txBody>
      </p:sp>
    </p:spTree>
    <p:extLst>
      <p:ext uri="{BB962C8B-B14F-4D97-AF65-F5344CB8AC3E}">
        <p14:creationId xmlns:p14="http://schemas.microsoft.com/office/powerpoint/2010/main" val="145671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xfrm>
            <a:off x="922338" y="587375"/>
            <a:ext cx="5507037" cy="4129088"/>
          </a:xfrm>
          <a:prstGeom prst="rect">
            <a:avLst/>
          </a:prstGeom>
          <a:ln/>
        </p:spPr>
      </p:sp>
      <p:sp>
        <p:nvSpPr>
          <p:cNvPr id="216067" name="Notes Placeholder 2"/>
          <p:cNvSpPr>
            <a:spLocks noGrp="1"/>
          </p:cNvSpPr>
          <p:nvPr>
            <p:ph type="body" idx="1"/>
          </p:nvPr>
        </p:nvSpPr>
        <p:spPr>
          <a:xfrm>
            <a:off x="711201" y="4808838"/>
            <a:ext cx="5851525" cy="289536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580" tIns="48290" rIns="96580" bIns="48290"/>
          <a:lstStyle/>
          <a:p>
            <a:pPr algn="l" eaLnBrk="1" hangingPunct="1">
              <a:spcBef>
                <a:spcPct val="0"/>
              </a:spcBef>
            </a:pPr>
            <a:endParaRPr lang="en-US" dirty="0">
              <a:cs typeface="Calibri" panose="020F0502020204030204" pitchFamily="34" charset="0"/>
            </a:endParaRPr>
          </a:p>
          <a:p>
            <a:pPr algn="l" eaLnBrk="1" hangingPunct="1">
              <a:spcBef>
                <a:spcPct val="0"/>
              </a:spcBef>
            </a:pPr>
            <a:endParaRPr lang="en-US" dirty="0">
              <a:cs typeface="Calibri" panose="020F0502020204030204" pitchFamily="34" charset="0"/>
            </a:endParaRPr>
          </a:p>
          <a:p>
            <a:pPr algn="l" eaLnBrk="1" hangingPunct="1">
              <a:spcBef>
                <a:spcPct val="0"/>
              </a:spcBef>
            </a:pPr>
            <a:r>
              <a:rPr lang="en-US" dirty="0">
                <a:cs typeface="Calibri" panose="020F0502020204030204" pitchFamily="34" charset="0"/>
              </a:rPr>
              <a:t>Sensors can be most effective in areas frequently </a:t>
            </a:r>
            <a:r>
              <a:rPr lang="en-US" i="1" dirty="0">
                <a:cs typeface="Calibri" panose="020F0502020204030204" pitchFamily="34" charset="0"/>
              </a:rPr>
              <a:t>unoccupied</a:t>
            </a:r>
            <a:r>
              <a:rPr lang="en-US" dirty="0">
                <a:cs typeface="Calibri" panose="020F0502020204030204" pitchFamily="34" charset="0"/>
              </a:rPr>
              <a:t>, such as restrooms</a:t>
            </a:r>
            <a:r>
              <a:rPr lang="en-US" dirty="0"/>
              <a:t>, </a:t>
            </a:r>
            <a:r>
              <a:rPr lang="en-US" baseline="0" dirty="0">
                <a:cs typeface="Calibri" panose="020F0502020204030204" pitchFamily="34" charset="0"/>
              </a:rPr>
              <a:t> </a:t>
            </a:r>
            <a:r>
              <a:rPr lang="en-US" dirty="0">
                <a:cs typeface="Calibri" panose="020F0502020204030204" pitchFamily="34" charset="0"/>
              </a:rPr>
              <a:t>conference rooms, corridors, and other spaces, as shown in the table of predicted savings here.</a:t>
            </a:r>
            <a:r>
              <a:rPr lang="en-US" baseline="0" dirty="0">
                <a:cs typeface="Calibri" panose="020F0502020204030204" pitchFamily="34" charset="0"/>
              </a:rPr>
              <a:t> </a:t>
            </a:r>
          </a:p>
          <a:p>
            <a:pPr algn="l" eaLnBrk="1" hangingPunct="1">
              <a:spcBef>
                <a:spcPct val="0"/>
              </a:spcBef>
            </a:pPr>
            <a:endParaRPr lang="en-US" dirty="0">
              <a:cs typeface="Calibri" panose="020F0502020204030204" pitchFamily="34" charset="0"/>
            </a:endParaRPr>
          </a:p>
          <a:p>
            <a:pPr algn="l" eaLnBrk="1" hangingPunct="1">
              <a:spcBef>
                <a:spcPct val="0"/>
              </a:spcBef>
            </a:pPr>
            <a:r>
              <a:rPr lang="en-US" dirty="0">
                <a:cs typeface="Calibri" panose="020F0502020204030204" pitchFamily="34" charset="0"/>
              </a:rPr>
              <a:t>Source: Lighting Research Center, “Barriers and Opportunities for Lighting Controls.”</a:t>
            </a:r>
          </a:p>
          <a:p>
            <a:pPr algn="l" eaLnBrk="1" hangingPunct="1">
              <a:spcBef>
                <a:spcPct val="0"/>
              </a:spcBef>
            </a:pPr>
            <a:endParaRPr lang="en-US" dirty="0">
              <a:latin typeface="+mj-lt"/>
              <a:cs typeface="Calibri" panose="020F0502020204030204" pitchFamily="34" charset="0"/>
            </a:endParaRPr>
          </a:p>
        </p:txBody>
      </p:sp>
    </p:spTree>
    <p:extLst>
      <p:ext uri="{BB962C8B-B14F-4D97-AF65-F5344CB8AC3E}">
        <p14:creationId xmlns:p14="http://schemas.microsoft.com/office/powerpoint/2010/main" val="216537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3600" y="533400"/>
            <a:ext cx="5649913" cy="4237038"/>
          </a:xfrm>
        </p:spPr>
      </p:sp>
      <p:sp>
        <p:nvSpPr>
          <p:cNvPr id="3" name="Notes Placeholder 2"/>
          <p:cNvSpPr>
            <a:spLocks noGrp="1"/>
          </p:cNvSpPr>
          <p:nvPr>
            <p:ph type="body" idx="1"/>
          </p:nvPr>
        </p:nvSpPr>
        <p:spPr/>
        <p:txBody>
          <a:bodyPr/>
          <a:lstStyle/>
          <a:p>
            <a:r>
              <a:rPr lang="en-US" dirty="0"/>
              <a:t>We’ve discussed how thermal comfort and air quality are important aspects of the indoor environment in optimizing human health and performance. Other important aspects are acoustics and lighting. This class will focus on lighting, which is important for occupants to be able to perform tasks, to feel a connection with the outdoor environment, to find their way through the building, and for life safety in case of an emergency. Lighting can also affect how occupants perceive and experience a space and the activities occurring in it.</a:t>
            </a:r>
          </a:p>
        </p:txBody>
      </p:sp>
      <p:sp>
        <p:nvSpPr>
          <p:cNvPr id="4" name="Slide Number Placeholder 3"/>
          <p:cNvSpPr>
            <a:spLocks noGrp="1"/>
          </p:cNvSpPr>
          <p:nvPr>
            <p:ph type="sldNum" sz="quarter" idx="5"/>
          </p:nvPr>
        </p:nvSpPr>
        <p:spPr>
          <a:xfrm>
            <a:off x="4143375" y="9120188"/>
            <a:ext cx="3170238" cy="481012"/>
          </a:xfrm>
          <a:prstGeom prst="rect">
            <a:avLst/>
          </a:prstGeom>
        </p:spPr>
        <p:txBody>
          <a:bodyPr/>
          <a:lstStyle/>
          <a:p>
            <a:fld id="{58018533-CB19-4867-9D9C-77787361419A}" type="slidenum">
              <a:rPr lang="en-US" smtClean="0"/>
              <a:t>4</a:t>
            </a:fld>
            <a:endParaRPr lang="en-US" dirty="0"/>
          </a:p>
        </p:txBody>
      </p:sp>
    </p:spTree>
    <p:extLst>
      <p:ext uri="{BB962C8B-B14F-4D97-AF65-F5344CB8AC3E}">
        <p14:creationId xmlns:p14="http://schemas.microsoft.com/office/powerpoint/2010/main" val="2248771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7413" y="547688"/>
            <a:ext cx="5537200" cy="4152900"/>
          </a:xfrm>
          <a:prstGeom prst="rect">
            <a:avLst/>
          </a:prstGeom>
        </p:spPr>
      </p:sp>
      <p:sp>
        <p:nvSpPr>
          <p:cNvPr id="3" name="Notes Placeholder 2"/>
          <p:cNvSpPr>
            <a:spLocks noGrp="1"/>
          </p:cNvSpPr>
          <p:nvPr>
            <p:ph type="body" idx="1"/>
          </p:nvPr>
        </p:nvSpPr>
        <p:spPr/>
        <p:txBody>
          <a:bodyPr/>
          <a:lstStyle/>
          <a:p>
            <a:r>
              <a:rPr lang="en-US" dirty="0"/>
              <a:t>Some</a:t>
            </a:r>
            <a:r>
              <a:rPr lang="en-US" baseline="0" dirty="0"/>
              <a:t> occupancy sensors provide “Manual On/Automatic Off” mode of operation, and this is how vacancy sensors work.</a:t>
            </a:r>
          </a:p>
          <a:p>
            <a:endParaRPr lang="en-US" dirty="0"/>
          </a:p>
          <a:p>
            <a:r>
              <a:rPr lang="en-US" dirty="0"/>
              <a:t>Vacancy sensors are particularly well suited to </a:t>
            </a:r>
            <a:r>
              <a:rPr lang="en-US" baseline="0" dirty="0"/>
              <a:t>applications</a:t>
            </a:r>
            <a:r>
              <a:rPr lang="en-US" dirty="0"/>
              <a:t> where</a:t>
            </a:r>
            <a:r>
              <a:rPr lang="en-US" baseline="0" dirty="0"/>
              <a:t> room lights do not need to be turned on when someone enters the room.  For example:</a:t>
            </a:r>
          </a:p>
          <a:p>
            <a:pPr marL="171382" indent="-171382">
              <a:buFont typeface="Arial" panose="020B0604020202020204" pitchFamily="34" charset="0"/>
              <a:buChar char="•"/>
            </a:pPr>
            <a:r>
              <a:rPr lang="en-US" baseline="0" dirty="0"/>
              <a:t>A custodian visits a room to dump the waste can.</a:t>
            </a:r>
          </a:p>
          <a:p>
            <a:pPr marL="171382" indent="-171382">
              <a:buFont typeface="Arial" panose="020B0604020202020204" pitchFamily="34" charset="0"/>
              <a:buChar char="•"/>
            </a:pPr>
            <a:r>
              <a:rPr lang="en-US" baseline="0" dirty="0"/>
              <a:t>A colleague visits to deliver papers.</a:t>
            </a:r>
          </a:p>
          <a:p>
            <a:pPr marL="171382" indent="-171382">
              <a:buFont typeface="Arial" panose="020B0604020202020204" pitchFamily="34" charset="0"/>
              <a:buChar char="•"/>
            </a:pPr>
            <a:r>
              <a:rPr lang="en-US" baseline="0" dirty="0"/>
              <a:t>Offices and conference rooms which have access to natural daylight let the occupants decide when to turn the lights on.</a:t>
            </a:r>
          </a:p>
          <a:p>
            <a:pPr marL="171382" indent="-171382">
              <a:buFont typeface="Arial" panose="020B0604020202020204" pitchFamily="34" charset="0"/>
              <a:buChar char="•"/>
            </a:pPr>
            <a:endParaRPr lang="en-US" dirty="0"/>
          </a:p>
          <a:p>
            <a:pPr algn="l"/>
            <a:r>
              <a:rPr lang="en-US" dirty="0">
                <a:latin typeface="+mj-lt"/>
              </a:rPr>
              <a:t>Due to their relative simplicity and high energy-savings potential, coupled with energy code mandates, occupancy and vacancy sensors are a staple in new construction. They are also a commonly required by code as a  control feature in remodel projects. It’s advisable to consult your local code for lighting control requirements in new construction and major remodels.</a:t>
            </a:r>
          </a:p>
          <a:p>
            <a:endParaRPr lang="en-US" baseline="0" dirty="0"/>
          </a:p>
          <a:p>
            <a:endParaRPr lang="en-US" baseline="0" dirty="0"/>
          </a:p>
          <a:p>
            <a:endParaRPr lang="en-US" dirty="0"/>
          </a:p>
        </p:txBody>
      </p:sp>
    </p:spTree>
    <p:extLst>
      <p:ext uri="{BB962C8B-B14F-4D97-AF65-F5344CB8AC3E}">
        <p14:creationId xmlns:p14="http://schemas.microsoft.com/office/powerpoint/2010/main" val="1121080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3600" y="544513"/>
            <a:ext cx="5607050" cy="4205287"/>
          </a:xfrm>
          <a:prstGeom prst="rect">
            <a:avLst/>
          </a:prstGeom>
        </p:spPr>
      </p:sp>
      <p:sp>
        <p:nvSpPr>
          <p:cNvPr id="3" name="Notes Placeholder 2"/>
          <p:cNvSpPr>
            <a:spLocks noGrp="1"/>
          </p:cNvSpPr>
          <p:nvPr>
            <p:ph type="body" idx="1"/>
          </p:nvPr>
        </p:nvSpPr>
        <p:spPr>
          <a:xfrm>
            <a:off x="682415" y="5313449"/>
            <a:ext cx="5946987" cy="3539333"/>
          </a:xfrm>
        </p:spPr>
        <p:txBody>
          <a:bodyPr/>
          <a:lstStyle/>
          <a:p>
            <a:r>
              <a:rPr lang="en-US" dirty="0"/>
              <a:t>Wireless</a:t>
            </a:r>
            <a:r>
              <a:rPr lang="en-US" baseline="0" dirty="0"/>
              <a:t> sensors allow the desired ceiling location without wiring and wireless relays can eliminate wall switches (or disabled for automatic control).</a:t>
            </a:r>
          </a:p>
          <a:p>
            <a:r>
              <a:rPr lang="en-US" baseline="0" dirty="0"/>
              <a:t>The photo-voltaic (PV) cell keeps a capacitor charged in one manufacturer’s model.</a:t>
            </a:r>
          </a:p>
          <a:p>
            <a:r>
              <a:rPr lang="en-US" baseline="0" dirty="0"/>
              <a:t>Wireless relays can provide sub-zones within a space or individual control of fixtures.</a:t>
            </a:r>
            <a:endParaRPr lang="en-US" dirty="0"/>
          </a:p>
        </p:txBody>
      </p:sp>
    </p:spTree>
    <p:extLst>
      <p:ext uri="{BB962C8B-B14F-4D97-AF65-F5344CB8AC3E}">
        <p14:creationId xmlns:p14="http://schemas.microsoft.com/office/powerpoint/2010/main" val="2663335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idx="1"/>
          </p:nvPr>
        </p:nvSpPr>
        <p:spPr>
          <a:xfrm>
            <a:off x="682415" y="5290720"/>
            <a:ext cx="5946987" cy="371791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Time controls are</a:t>
            </a:r>
            <a:r>
              <a:rPr lang="en-US" baseline="0" dirty="0"/>
              <a:t> also known as</a:t>
            </a:r>
            <a:r>
              <a:rPr lang="en-US" dirty="0"/>
              <a:t> timers, time clocks, or time switches.</a:t>
            </a:r>
          </a:p>
          <a:p>
            <a:pPr>
              <a:spcAft>
                <a:spcPts val="448"/>
              </a:spcAft>
            </a:pPr>
            <a:r>
              <a:rPr lang="en-US" dirty="0"/>
              <a:t>Building Management Systems (BMS) can also provide the time-of-day control.</a:t>
            </a:r>
          </a:p>
          <a:p>
            <a:pPr>
              <a:spcAft>
                <a:spcPts val="448"/>
              </a:spcAft>
            </a:pPr>
            <a:r>
              <a:rPr lang="en-US" dirty="0"/>
              <a:t>Astronomical</a:t>
            </a:r>
            <a:r>
              <a:rPr lang="en-US" baseline="0" dirty="0"/>
              <a:t> timers turn exterior lighting on at sunset and off at sunrise (or a programmed time).</a:t>
            </a:r>
            <a:endParaRPr lang="en-US" dirty="0"/>
          </a:p>
        </p:txBody>
      </p:sp>
      <p:sp>
        <p:nvSpPr>
          <p:cNvPr id="220163" name="Rectangle 3"/>
          <p:cNvSpPr>
            <a:spLocks noGrp="1" noRot="1" noChangeAspect="1" noChangeArrowheads="1" noTextEdit="1"/>
          </p:cNvSpPr>
          <p:nvPr>
            <p:ph type="sldImg"/>
          </p:nvPr>
        </p:nvSpPr>
        <p:spPr>
          <a:xfrm>
            <a:off x="908050" y="552450"/>
            <a:ext cx="5492750" cy="4119563"/>
          </a:xfrm>
          <a:prstGeom prst="rect">
            <a:avLst/>
          </a:prstGeom>
          <a:ln cap="flat"/>
        </p:spPr>
      </p:sp>
    </p:spTree>
    <p:extLst>
      <p:ext uri="{BB962C8B-B14F-4D97-AF65-F5344CB8AC3E}">
        <p14:creationId xmlns:p14="http://schemas.microsoft.com/office/powerpoint/2010/main" val="3425190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idx="1"/>
          </p:nvPr>
        </p:nvSpPr>
        <p:spPr>
          <a:xfrm>
            <a:off x="682415" y="5290720"/>
            <a:ext cx="5946987" cy="371791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b="0" i="0" dirty="0">
                <a:effectLst/>
              </a:rPr>
              <a:t>Scheduling adjusts the output of the lighting system based on a time event implemented using a time-clock, which may be implemented using a microprocessor built into the control system. At certain times, controlled lights will turn ON, OFF or dim to either save energy or support changing space functions. Scheduling is highly suitable for larger, open spaces that are regularly occupied as well as spaces that are intermittently occupied but where the lights must remain ON all day for safety or security reasons. Local override (time extension) wall controls are often used to allow for irregular use of the space. Occupancy-based strategies (lumping together time scheduling with occupancy sensing) can realize 24% average lighting energy savings, according to Lawrence Berkeley National Laboratory (LBNL).</a:t>
            </a:r>
            <a:endParaRPr lang="en-US" dirty="0"/>
          </a:p>
        </p:txBody>
      </p:sp>
      <p:sp>
        <p:nvSpPr>
          <p:cNvPr id="220163" name="Rectangle 3"/>
          <p:cNvSpPr>
            <a:spLocks noGrp="1" noRot="1" noChangeAspect="1" noChangeArrowheads="1" noTextEdit="1"/>
          </p:cNvSpPr>
          <p:nvPr>
            <p:ph type="sldImg"/>
          </p:nvPr>
        </p:nvSpPr>
        <p:spPr>
          <a:xfrm>
            <a:off x="844550" y="528638"/>
            <a:ext cx="5610225" cy="4208462"/>
          </a:xfrm>
          <a:prstGeom prst="rect">
            <a:avLst/>
          </a:prstGeom>
          <a:ln cap="flat"/>
        </p:spPr>
      </p:sp>
    </p:spTree>
    <p:extLst>
      <p:ext uri="{BB962C8B-B14F-4D97-AF65-F5344CB8AC3E}">
        <p14:creationId xmlns:p14="http://schemas.microsoft.com/office/powerpoint/2010/main" val="2166573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Rot="1" noChangeAspect="1" noChangeArrowheads="1" noTextEdit="1"/>
          </p:cNvSpPr>
          <p:nvPr>
            <p:ph type="sldImg"/>
          </p:nvPr>
        </p:nvSpPr>
        <p:spPr>
          <a:xfrm>
            <a:off x="852488" y="533400"/>
            <a:ext cx="5519737" cy="4140200"/>
          </a:xfrm>
          <a:prstGeom prst="rect">
            <a:avLst/>
          </a:prstGeom>
          <a:ln cap="flat"/>
        </p:spPr>
      </p:sp>
      <p:sp>
        <p:nvSpPr>
          <p:cNvPr id="220162" name="Rectangle 2"/>
          <p:cNvSpPr>
            <a:spLocks noGrp="1" noChangeArrowheads="1"/>
          </p:cNvSpPr>
          <p:nvPr>
            <p:ph type="body" idx="1"/>
          </p:nvPr>
        </p:nvSpPr>
        <p:spPr>
          <a:xfrm>
            <a:off x="518756" y="5124080"/>
            <a:ext cx="6357062" cy="415331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Daylight harvesting systems use available daylight to offset the amount of electric lighting needed to properly light a space, in order to reduce energy consumption. This is accomplished using lighting control systems that can dim or switch electric lighting in response to changing daylight availability. </a:t>
            </a:r>
          </a:p>
          <a:p>
            <a:pPr>
              <a:spcAft>
                <a:spcPts val="448"/>
              </a:spcAft>
            </a:pPr>
            <a:r>
              <a:rPr lang="en-US" dirty="0"/>
              <a:t>All daylight harvesting systems use a light level sensor or a photosensor to detect the prevailing light level, illuminance or brightness. Photosensors are used to adjust electric lighting based on the available daylight in the space. The signal from the photosensor must be carefully calibrated to accurately indicate the effect of exterior daylight variations on the light level in 'important function' areas in the space. Proper placement of the sensors is also very important.</a:t>
            </a:r>
          </a:p>
          <a:p>
            <a:pPr>
              <a:spcAft>
                <a:spcPts val="448"/>
              </a:spcAft>
            </a:pPr>
            <a:r>
              <a:rPr lang="en-US" dirty="0"/>
              <a:t>Energy savings from daylight harvesting for electric lighting in the range of 20-60% are common. Savings are very dependent on the type of space the light harvesting control system is deployed in, and its usage.</a:t>
            </a:r>
            <a:r>
              <a:rPr lang="en-US" baseline="30000" dirty="0"/>
              <a:t> </a:t>
            </a:r>
            <a:r>
              <a:rPr lang="en-US" dirty="0"/>
              <a:t>Clearly, savings can only accrue in spaces with substantial daylight where electric lighting would have been otherwise used. Therefore, daylight harvesting works best in spaces with access to conventional daylight from windows, clerestory windows, skylights, light tubes, and glass block walls.  </a:t>
            </a:r>
          </a:p>
        </p:txBody>
      </p:sp>
      <p:pic>
        <p:nvPicPr>
          <p:cNvPr id="2" name="Picture 1" descr="A ceiling with lights and air vents&#10;&#10;Description automatically generated">
            <a:extLst>
              <a:ext uri="{FF2B5EF4-FFF2-40B4-BE49-F238E27FC236}">
                <a16:creationId xmlns:a16="http://schemas.microsoft.com/office/drawing/2014/main" id="{A84943EE-B1F8-55DA-B0DB-FD1B09BF8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036" y="2780285"/>
            <a:ext cx="2545256" cy="1696837"/>
          </a:xfrm>
          <a:prstGeom prst="rect">
            <a:avLst/>
          </a:prstGeom>
          <a:ln w="12700">
            <a:solidFill>
              <a:schemeClr val="tx1"/>
            </a:solidFill>
          </a:ln>
        </p:spPr>
      </p:pic>
      <p:sp>
        <p:nvSpPr>
          <p:cNvPr id="3" name="TextBox 2">
            <a:extLst>
              <a:ext uri="{FF2B5EF4-FFF2-40B4-BE49-F238E27FC236}">
                <a16:creationId xmlns:a16="http://schemas.microsoft.com/office/drawing/2014/main" id="{F7D75329-4840-50DD-79A3-B1586EA8C405}"/>
              </a:ext>
            </a:extLst>
          </p:cNvPr>
          <p:cNvSpPr txBox="1"/>
          <p:nvPr/>
        </p:nvSpPr>
        <p:spPr>
          <a:xfrm>
            <a:off x="4709142" y="4506840"/>
            <a:ext cx="1473480" cy="215444"/>
          </a:xfrm>
          <a:prstGeom prst="rect">
            <a:avLst/>
          </a:prstGeom>
          <a:noFill/>
        </p:spPr>
        <p:txBody>
          <a:bodyPr wrap="none" rtlCol="0">
            <a:spAutoFit/>
          </a:bodyPr>
          <a:lstStyle/>
          <a:p>
            <a:r>
              <a:rPr lang="en-US" sz="800" dirty="0">
                <a:latin typeface="+mn-lt"/>
              </a:rPr>
              <a:t>Image source: LED Network</a:t>
            </a:r>
          </a:p>
        </p:txBody>
      </p:sp>
      <p:pic>
        <p:nvPicPr>
          <p:cNvPr id="4" name="Picture 3" descr="A diagram of a room with a desk and a lamp&#10;&#10;AI-generated content may be incorrect.">
            <a:extLst>
              <a:ext uri="{FF2B5EF4-FFF2-40B4-BE49-F238E27FC236}">
                <a16:creationId xmlns:a16="http://schemas.microsoft.com/office/drawing/2014/main" id="{F69AD76B-00A9-B688-7DDA-6A9221E90A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050" y="2780285"/>
            <a:ext cx="3697564" cy="1804072"/>
          </a:xfrm>
          <a:prstGeom prst="rect">
            <a:avLst/>
          </a:prstGeom>
        </p:spPr>
      </p:pic>
      <p:sp>
        <p:nvSpPr>
          <p:cNvPr id="5" name="TextBox 4">
            <a:extLst>
              <a:ext uri="{FF2B5EF4-FFF2-40B4-BE49-F238E27FC236}">
                <a16:creationId xmlns:a16="http://schemas.microsoft.com/office/drawing/2014/main" id="{EBCAA22D-B0FF-098A-2F5D-64A7813B1C38}"/>
              </a:ext>
            </a:extLst>
          </p:cNvPr>
          <p:cNvSpPr txBox="1"/>
          <p:nvPr/>
        </p:nvSpPr>
        <p:spPr>
          <a:xfrm>
            <a:off x="407545" y="4506840"/>
            <a:ext cx="2888932" cy="215444"/>
          </a:xfrm>
          <a:prstGeom prst="rect">
            <a:avLst/>
          </a:prstGeom>
          <a:noFill/>
        </p:spPr>
        <p:txBody>
          <a:bodyPr wrap="none" rtlCol="0">
            <a:spAutoFit/>
          </a:bodyPr>
          <a:lstStyle/>
          <a:p>
            <a:r>
              <a:rPr lang="en-US" sz="800" dirty="0">
                <a:latin typeface="+mn-lt"/>
              </a:rPr>
              <a:t>Image source: https://www.mdpi.com/2071-1050/13/9/4973</a:t>
            </a:r>
          </a:p>
        </p:txBody>
      </p:sp>
    </p:spTree>
    <p:extLst>
      <p:ext uri="{BB962C8B-B14F-4D97-AF65-F5344CB8AC3E}">
        <p14:creationId xmlns:p14="http://schemas.microsoft.com/office/powerpoint/2010/main" val="2403407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idx="1"/>
          </p:nvPr>
        </p:nvSpPr>
        <p:spPr>
          <a:xfrm>
            <a:off x="683131" y="5501940"/>
            <a:ext cx="5946987" cy="353933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8"/>
              </a:spcBef>
            </a:pPr>
            <a:r>
              <a:rPr lang="en-US" b="1" dirty="0"/>
              <a:t>Demand Limiting:</a:t>
            </a:r>
            <a:r>
              <a:rPr lang="en-US" b="0" baseline="0" dirty="0"/>
              <a:t>  </a:t>
            </a:r>
            <a:r>
              <a:rPr lang="en-US" dirty="0"/>
              <a:t>Detecting a building’s peak power demand and slowly reducing power to lighting systems (or other energy systems) to reduce utility demand charges.  Gradual dimming by 5-10 percent has minimal impact on occupants.</a:t>
            </a:r>
          </a:p>
          <a:p>
            <a:pPr>
              <a:spcBef>
                <a:spcPts val="448"/>
              </a:spcBef>
            </a:pPr>
            <a:r>
              <a:rPr lang="en-US" b="1" dirty="0"/>
              <a:t>Demand Response:</a:t>
            </a:r>
            <a:r>
              <a:rPr lang="en-US" b="1" baseline="0" dirty="0"/>
              <a:t>  </a:t>
            </a:r>
            <a:r>
              <a:rPr lang="en-US" dirty="0"/>
              <a:t>Responding to a signal from electric utility and slowly reducing power or switching off lighting</a:t>
            </a:r>
            <a:r>
              <a:rPr lang="en-US" baseline="0" dirty="0"/>
              <a:t> </a:t>
            </a:r>
            <a:r>
              <a:rPr lang="en-US" dirty="0"/>
              <a:t>systems</a:t>
            </a:r>
            <a:r>
              <a:rPr lang="en-US" baseline="0" dirty="0"/>
              <a:t> in public spaces - </a:t>
            </a:r>
            <a:r>
              <a:rPr lang="en-US" dirty="0"/>
              <a:t> similar to demand limiting.</a:t>
            </a:r>
          </a:p>
          <a:p>
            <a:pPr>
              <a:spcBef>
                <a:spcPts val="448"/>
              </a:spcBef>
            </a:pPr>
            <a:r>
              <a:rPr lang="en-US" dirty="0"/>
              <a:t>Electric</a:t>
            </a:r>
            <a:r>
              <a:rPr lang="en-US" baseline="0" dirty="0"/>
              <a:t> utilities may offer reduced electric rates for customers who agree to reduce their load upon request.</a:t>
            </a:r>
            <a:endParaRPr lang="en-US" dirty="0"/>
          </a:p>
          <a:p>
            <a:pPr>
              <a:spcAft>
                <a:spcPts val="448"/>
              </a:spcAft>
            </a:pPr>
            <a:endParaRPr lang="en-US" b="0" dirty="0">
              <a:solidFill>
                <a:schemeClr val="tx1"/>
              </a:solidFill>
              <a:latin typeface="Book Antiqua" pitchFamily="18" charset="0"/>
            </a:endParaRPr>
          </a:p>
        </p:txBody>
      </p:sp>
      <p:sp>
        <p:nvSpPr>
          <p:cNvPr id="220163" name="Rectangle 3"/>
          <p:cNvSpPr>
            <a:spLocks noGrp="1" noRot="1" noChangeAspect="1" noChangeArrowheads="1" noTextEdit="1"/>
          </p:cNvSpPr>
          <p:nvPr>
            <p:ph type="sldImg"/>
          </p:nvPr>
        </p:nvSpPr>
        <p:spPr>
          <a:xfrm>
            <a:off x="862013" y="560388"/>
            <a:ext cx="5589587" cy="4191000"/>
          </a:xfrm>
          <a:prstGeom prst="rect">
            <a:avLst/>
          </a:prstGeom>
          <a:ln cap="flat"/>
        </p:spPr>
      </p:sp>
    </p:spTree>
    <p:extLst>
      <p:ext uri="{BB962C8B-B14F-4D97-AF65-F5344CB8AC3E}">
        <p14:creationId xmlns:p14="http://schemas.microsoft.com/office/powerpoint/2010/main" val="2242035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idx="1"/>
          </p:nvPr>
        </p:nvSpPr>
        <p:spPr>
          <a:xfrm>
            <a:off x="774156" y="5248404"/>
            <a:ext cx="5738884" cy="387178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Luminaire Level Lighting Controls (LLLCs) combine LEDs, controls, connectivity and data for</a:t>
            </a:r>
            <a:r>
              <a:rPr lang="en-US" baseline="0" dirty="0"/>
              <a:t> a</a:t>
            </a:r>
            <a:r>
              <a:rPr lang="en-US" dirty="0"/>
              <a:t> flexible lighting approach.  Control strategies built-in to LLLC’s include occupancy sensing, daylight harvesting, continuous dimming and more.  Connectivity can be wired or wireless providing flexibility in existing building applications. The fixtures are connected to a digital control system to provide remote monitoring and control all the way down to the fixture level. The control system can be configured to provide scheduling and illumination levels of individual fixtures or groups of fixtures, load shedding, adjustability by occupants and daylight harvesting.</a:t>
            </a:r>
          </a:p>
          <a:p>
            <a:pPr>
              <a:spcAft>
                <a:spcPts val="448"/>
              </a:spcAft>
            </a:pPr>
            <a:r>
              <a:rPr lang="en-US" dirty="0"/>
              <a:t>Common applications of LLLC fixtures are office buildings, large retail spaces with skylights, and distribution warehouses with high-bay lighting.</a:t>
            </a:r>
          </a:p>
        </p:txBody>
      </p:sp>
      <p:sp>
        <p:nvSpPr>
          <p:cNvPr id="220163" name="Rectangle 3"/>
          <p:cNvSpPr>
            <a:spLocks noGrp="1" noRot="1" noChangeAspect="1" noChangeArrowheads="1" noTextEdit="1"/>
          </p:cNvSpPr>
          <p:nvPr>
            <p:ph type="sldImg"/>
          </p:nvPr>
        </p:nvSpPr>
        <p:spPr>
          <a:xfrm>
            <a:off x="873125" y="557213"/>
            <a:ext cx="5545138" cy="4157662"/>
          </a:xfrm>
          <a:prstGeom prst="rect">
            <a:avLst/>
          </a:prstGeom>
          <a:ln cap="flat"/>
        </p:spPr>
      </p:sp>
    </p:spTree>
    <p:extLst>
      <p:ext uri="{BB962C8B-B14F-4D97-AF65-F5344CB8AC3E}">
        <p14:creationId xmlns:p14="http://schemas.microsoft.com/office/powerpoint/2010/main" val="249353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09600"/>
            <a:ext cx="5410200" cy="4057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3546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body" idx="1"/>
          </p:nvPr>
        </p:nvSpPr>
        <p:spPr>
          <a:xfrm>
            <a:off x="682415" y="5157595"/>
            <a:ext cx="5946987" cy="385103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48"/>
              </a:spcBef>
              <a:spcAft>
                <a:spcPts val="448"/>
              </a:spcAft>
            </a:pPr>
            <a:r>
              <a:rPr lang="en-US" dirty="0">
                <a:latin typeface="+mj-lt"/>
                <a:cs typeface="Calibri" panose="020F0502020204030204" pitchFamily="34" charset="0"/>
              </a:rPr>
              <a:t>A lighting system must be properly maintained to continue to provide high quality, efficient lighting. </a:t>
            </a:r>
          </a:p>
          <a:p>
            <a:pPr defTabSz="914266">
              <a:spcBef>
                <a:spcPts val="448"/>
              </a:spcBef>
              <a:spcAft>
                <a:spcPts val="448"/>
              </a:spcAft>
              <a:defRPr/>
            </a:pPr>
            <a:r>
              <a:rPr lang="en-US" dirty="0">
                <a:latin typeface="Book Antiqua" pitchFamily="18" charset="0"/>
              </a:rPr>
              <a:t>Older, outdated lighting systems require a more robust maintenance program than an LED system.</a:t>
            </a:r>
            <a:endParaRPr lang="en-US" dirty="0">
              <a:latin typeface="+mj-lt"/>
              <a:cs typeface="Calibri" panose="020F0502020204030204" pitchFamily="34" charset="0"/>
            </a:endParaRPr>
          </a:p>
          <a:p>
            <a:pPr>
              <a:spcBef>
                <a:spcPts val="448"/>
              </a:spcBef>
              <a:spcAft>
                <a:spcPts val="448"/>
              </a:spcAft>
            </a:pPr>
            <a:r>
              <a:rPr lang="en-US" dirty="0">
                <a:latin typeface="+mj-lt"/>
                <a:cs typeface="Calibri" panose="020F0502020204030204" pitchFamily="34" charset="0"/>
              </a:rPr>
              <a:t>Systematic lighting maintenance</a:t>
            </a:r>
            <a:r>
              <a:rPr lang="en-US" baseline="0" dirty="0">
                <a:latin typeface="+mj-lt"/>
                <a:cs typeface="Calibri" panose="020F0502020204030204" pitchFamily="34" charset="0"/>
              </a:rPr>
              <a:t> </a:t>
            </a:r>
            <a:r>
              <a:rPr lang="en-US" dirty="0">
                <a:latin typeface="+mj-lt"/>
                <a:cs typeface="Calibri" panose="020F0502020204030204" pitchFamily="34" charset="0"/>
              </a:rPr>
              <a:t>methods can help organize the process to ensure long-term benefits,</a:t>
            </a:r>
            <a:r>
              <a:rPr lang="en-US" baseline="0" dirty="0">
                <a:latin typeface="+mj-lt"/>
                <a:cs typeface="Calibri" panose="020F0502020204030204" pitchFamily="34" charset="0"/>
              </a:rPr>
              <a:t> including “soft” benefits (better learning environment and/or worker productivity).</a:t>
            </a:r>
            <a:endParaRPr lang="en-US" dirty="0">
              <a:latin typeface="+mj-lt"/>
              <a:cs typeface="Calibri" panose="020F0502020204030204" pitchFamily="34" charset="0"/>
            </a:endParaRPr>
          </a:p>
          <a:p>
            <a:pPr>
              <a:spcBef>
                <a:spcPts val="448"/>
              </a:spcBef>
              <a:spcAft>
                <a:spcPts val="448"/>
              </a:spcAft>
            </a:pPr>
            <a:r>
              <a:rPr lang="en-US" dirty="0">
                <a:latin typeface="+mj-lt"/>
                <a:cs typeface="Calibri" panose="020F0502020204030204" pitchFamily="34" charset="0"/>
              </a:rPr>
              <a:t>When maintenance is NOT done – the system may perform at only 50-60 percent of capacity.</a:t>
            </a:r>
            <a:endParaRPr lang="en-US" b="1" dirty="0">
              <a:latin typeface="+mj-lt"/>
              <a:cs typeface="Calibri" panose="020F0502020204030204" pitchFamily="34" charset="0"/>
            </a:endParaRPr>
          </a:p>
          <a:p>
            <a:pPr>
              <a:spcBef>
                <a:spcPts val="448"/>
              </a:spcBef>
              <a:spcAft>
                <a:spcPts val="448"/>
              </a:spcAft>
            </a:pPr>
            <a:r>
              <a:rPr lang="en-US" b="1" dirty="0">
                <a:latin typeface="+mj-lt"/>
                <a:cs typeface="Calibri" panose="020F0502020204030204" pitchFamily="34" charset="0"/>
              </a:rPr>
              <a:t>Note:</a:t>
            </a:r>
          </a:p>
          <a:p>
            <a:pPr>
              <a:spcBef>
                <a:spcPts val="448"/>
              </a:spcBef>
              <a:spcAft>
                <a:spcPts val="448"/>
              </a:spcAft>
            </a:pPr>
            <a:r>
              <a:rPr lang="en-US" dirty="0">
                <a:latin typeface="+mj-lt"/>
                <a:cs typeface="Calibri" panose="020F0502020204030204" pitchFamily="34" charset="0"/>
              </a:rPr>
              <a:t>Lighting systems are often over-designed to compensate for future light loss resulting from lack of maintenance.</a:t>
            </a:r>
          </a:p>
          <a:p>
            <a:pPr>
              <a:spcBef>
                <a:spcPts val="448"/>
              </a:spcBef>
              <a:spcAft>
                <a:spcPts val="448"/>
              </a:spcAft>
            </a:pPr>
            <a:endParaRPr lang="en-US" dirty="0">
              <a:latin typeface="Book Antiqua" pitchFamily="18" charset="0"/>
            </a:endParaRPr>
          </a:p>
        </p:txBody>
      </p:sp>
      <p:sp>
        <p:nvSpPr>
          <p:cNvPr id="223235" name="Rectangle 3"/>
          <p:cNvSpPr>
            <a:spLocks noGrp="1" noRot="1" noChangeAspect="1" noChangeArrowheads="1" noTextEdit="1"/>
          </p:cNvSpPr>
          <p:nvPr>
            <p:ph type="sldImg"/>
          </p:nvPr>
        </p:nvSpPr>
        <p:spPr>
          <a:xfrm>
            <a:off x="701675" y="723900"/>
            <a:ext cx="5907088" cy="4430713"/>
          </a:xfrm>
          <a:prstGeom prst="rect">
            <a:avLst/>
          </a:prstGeom>
          <a:ln cap="flat"/>
        </p:spPr>
      </p:sp>
    </p:spTree>
    <p:extLst>
      <p:ext uri="{BB962C8B-B14F-4D97-AF65-F5344CB8AC3E}">
        <p14:creationId xmlns:p14="http://schemas.microsoft.com/office/powerpoint/2010/main" val="2137890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908050" y="568325"/>
            <a:ext cx="5497513" cy="4122738"/>
          </a:xfrm>
          <a:prstGeom prst="rect">
            <a:avLst/>
          </a:prstGeom>
          <a:ln/>
        </p:spPr>
      </p:sp>
      <p:sp>
        <p:nvSpPr>
          <p:cNvPr id="232451" name="Notes Placeholder 2"/>
          <p:cNvSpPr>
            <a:spLocks noGrp="1"/>
          </p:cNvSpPr>
          <p:nvPr>
            <p:ph type="body" idx="1"/>
          </p:nvPr>
        </p:nvSpPr>
        <p:spPr>
          <a:xfrm>
            <a:off x="834814" y="5157595"/>
            <a:ext cx="5946987" cy="431859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Keep light reflecting surfaces clean to maintain design light levels.</a:t>
            </a:r>
          </a:p>
          <a:p>
            <a:pPr>
              <a:spcAft>
                <a:spcPts val="448"/>
              </a:spcAft>
            </a:pPr>
            <a:r>
              <a:rPr lang="en-US" dirty="0"/>
              <a:t>For dirty environments, clean fixtures before lamps burn</a:t>
            </a:r>
            <a:r>
              <a:rPr lang="en-US" baseline="0" dirty="0"/>
              <a:t> </a:t>
            </a:r>
            <a:r>
              <a:rPr lang="en-US" dirty="0"/>
              <a:t>out.</a:t>
            </a:r>
          </a:p>
          <a:p>
            <a:pPr>
              <a:spcAft>
                <a:spcPts val="448"/>
              </a:spcAft>
            </a:pPr>
            <a:r>
              <a:rPr lang="en-US" dirty="0"/>
              <a:t>Use a soft, cotton cloth,</a:t>
            </a:r>
            <a:r>
              <a:rPr lang="en-US" baseline="0" dirty="0"/>
              <a:t> and </a:t>
            </a:r>
            <a:r>
              <a:rPr lang="en-US" dirty="0"/>
              <a:t>turn it often to present clean side to the surface.</a:t>
            </a:r>
          </a:p>
          <a:p>
            <a:pPr>
              <a:spcAft>
                <a:spcPts val="448"/>
              </a:spcAft>
            </a:pPr>
            <a:r>
              <a:rPr lang="en-US" dirty="0"/>
              <a:t>“Swiffer” products are a good alternative to cleaning</a:t>
            </a:r>
            <a:r>
              <a:rPr lang="en-US" baseline="0" dirty="0"/>
              <a:t> with a soft, cotton cloth.</a:t>
            </a:r>
            <a:endParaRPr lang="en-US" dirty="0"/>
          </a:p>
          <a:p>
            <a:pPr>
              <a:spcAft>
                <a:spcPts val="448"/>
              </a:spcAft>
            </a:pPr>
            <a:r>
              <a:rPr lang="en-US" dirty="0"/>
              <a:t>White cotton gloves should be used when changing lamps with a glass surface or installing fixtures with specular (highly reflective) surfaces. Oils and residues from the skin can be transferred to the glass surface of the lamp, causing uneven lighting and/or shorter lifespan. And fingerprints can be impossible to remove from specular surfaces. </a:t>
            </a:r>
          </a:p>
          <a:p>
            <a:pPr>
              <a:spcAft>
                <a:spcPts val="448"/>
              </a:spcAft>
            </a:pPr>
            <a:endParaRPr lang="en-US" dirty="0">
              <a:latin typeface="Book Antiqua" pitchFamily="18" charset="0"/>
            </a:endParaRPr>
          </a:p>
        </p:txBody>
      </p:sp>
    </p:spTree>
    <p:extLst>
      <p:ext uri="{BB962C8B-B14F-4D97-AF65-F5344CB8AC3E}">
        <p14:creationId xmlns:p14="http://schemas.microsoft.com/office/powerpoint/2010/main" val="195658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661776" y="5154612"/>
            <a:ext cx="5946987" cy="42195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kern="100" dirty="0">
                <a:solidFill>
                  <a:srgbClr val="000000"/>
                </a:solidFill>
                <a:effectLst/>
                <a:latin typeface="+mj-lt"/>
                <a:ea typeface="Calibri" panose="020F0502020204030204" pitchFamily="34" charset="0"/>
                <a:cs typeface="Times New Roman" panose="02020603050405020304" pitchFamily="18" charset="0"/>
              </a:rPr>
              <a:t>As this chart shows, space heating is the most common end use in commercial buildings, comprising 32% of energy consumption. </a:t>
            </a:r>
            <a:r>
              <a:rPr lang="en-US" kern="100" dirty="0">
                <a:solidFill>
                  <a:srgbClr val="000000"/>
                </a:solidFill>
                <a:latin typeface="+mj-lt"/>
                <a:ea typeface="Calibri" panose="020F0502020204030204" pitchFamily="34" charset="0"/>
                <a:cs typeface="Times New Roman" panose="02020603050405020304" pitchFamily="18" charset="0"/>
              </a:rPr>
              <a:t>L</a:t>
            </a:r>
            <a:r>
              <a:rPr lang="en-US" kern="100" dirty="0">
                <a:solidFill>
                  <a:srgbClr val="000000"/>
                </a:solidFill>
                <a:effectLst/>
                <a:latin typeface="+mj-lt"/>
                <a:ea typeface="Calibri" panose="020F0502020204030204" pitchFamily="34" charset="0"/>
                <a:cs typeface="Times New Roman" panose="02020603050405020304" pitchFamily="18" charset="0"/>
              </a:rPr>
              <a:t>ighting is also a sizeable end use, consuming 10% of total consumption. Lighting often presents a relatively easy savings opportunity, with the advent of higher efficiency options. LEDs are shaping current market dynamics, and competition among manufacturers is driving further innovation, wider product choices and lower prices. </a:t>
            </a:r>
          </a:p>
          <a:p>
            <a:pPr algn="l"/>
            <a:r>
              <a:rPr lang="en-US" kern="100" dirty="0">
                <a:effectLst/>
                <a:latin typeface="+mj-lt"/>
                <a:ea typeface="Calibri" panose="020F0502020204030204" pitchFamily="34" charset="0"/>
                <a:cs typeface="Times New Roman" panose="02020603050405020304" pitchFamily="18" charset="0"/>
              </a:rPr>
              <a:t>The </a:t>
            </a:r>
            <a:r>
              <a:rPr lang="en-US" i="1" kern="100" dirty="0">
                <a:effectLst/>
                <a:latin typeface="+mj-lt"/>
                <a:ea typeface="Calibri" panose="020F0502020204030204" pitchFamily="34" charset="0"/>
                <a:cs typeface="Times New Roman" panose="02020603050405020304" pitchFamily="18" charset="0"/>
              </a:rPr>
              <a:t>Other</a:t>
            </a:r>
            <a:r>
              <a:rPr lang="en-US" kern="100" dirty="0">
                <a:effectLst/>
                <a:latin typeface="+mj-lt"/>
                <a:ea typeface="Calibri" panose="020F0502020204030204" pitchFamily="34" charset="0"/>
                <a:cs typeface="Times New Roman" panose="02020603050405020304" pitchFamily="18" charset="0"/>
              </a:rPr>
              <a:t> category of electricity use includes miscellaneous electric loads (MELs), process equipment, motors, and air compressors.</a:t>
            </a:r>
          </a:p>
          <a:p>
            <a:pPr algn="l"/>
            <a:endParaRPr lang="en-US" dirty="0"/>
          </a:p>
          <a:p>
            <a:pPr>
              <a:spcBef>
                <a:spcPts val="0"/>
              </a:spcBef>
              <a:spcAft>
                <a:spcPts val="0"/>
              </a:spcAft>
            </a:pPr>
            <a:r>
              <a:rPr lang="en-US" dirty="0">
                <a:solidFill>
                  <a:srgbClr val="000000"/>
                </a:solidFill>
                <a:effectLst/>
                <a:latin typeface="+mj-lt"/>
                <a:ea typeface="Times New Roman" panose="02020603050405020304" pitchFamily="18" charset="0"/>
              </a:rPr>
              <a:t>Globally, electricity consumption for lighting increased in 2022, with greater efficiency not offsetting increased use of lighting. Despite the falling carbon intensity of electricity, CO</a:t>
            </a:r>
            <a:r>
              <a:rPr lang="en-US" baseline="-25000" dirty="0">
                <a:solidFill>
                  <a:srgbClr val="000000"/>
                </a:solidFill>
                <a:effectLst/>
                <a:latin typeface="+mj-lt"/>
                <a:ea typeface="Times New Roman" panose="02020603050405020304" pitchFamily="18" charset="0"/>
                <a:cs typeface="Arial" panose="020B0604020202020204" pitchFamily="34" charset="0"/>
              </a:rPr>
              <a:t>2</a:t>
            </a:r>
            <a:r>
              <a:rPr lang="en-US" dirty="0">
                <a:solidFill>
                  <a:srgbClr val="000000"/>
                </a:solidFill>
                <a:effectLst/>
                <a:latin typeface="+mj-lt"/>
                <a:ea typeface="Times New Roman" panose="02020603050405020304" pitchFamily="18" charset="0"/>
              </a:rPr>
              <a:t> emissions from lighting rose slightly in 2022. 2022 saw continued progress both in the deployment of light-emitting diodes (LEDs) and in lighting efficiency. While numerous countries began to phase out incandescent lamps more than ten years ago, many are now beginning to eliminate fluorescent lighting as well, making LEDs the dominant lighting technology. About 50% of global residential lighting sales use LED technology. </a:t>
            </a:r>
          </a:p>
          <a:p>
            <a:pPr>
              <a:spcBef>
                <a:spcPts val="0"/>
              </a:spcBef>
              <a:spcAft>
                <a:spcPts val="0"/>
              </a:spcAft>
            </a:pPr>
            <a:endParaRPr lang="en-US" dirty="0">
              <a:solidFill>
                <a:srgbClr val="000000"/>
              </a:solidFill>
              <a:effectLst/>
              <a:latin typeface="+mj-lt"/>
              <a:ea typeface="Times New Roman" panose="02020603050405020304" pitchFamily="18" charset="0"/>
            </a:endParaRPr>
          </a:p>
          <a:p>
            <a:pPr>
              <a:spcBef>
                <a:spcPts val="0"/>
              </a:spcBef>
              <a:spcAft>
                <a:spcPts val="0"/>
              </a:spcAft>
            </a:pPr>
            <a:r>
              <a:rPr lang="en-US" dirty="0">
                <a:solidFill>
                  <a:srgbClr val="000000"/>
                </a:solidFill>
                <a:effectLst/>
                <a:latin typeface="+mj-lt"/>
                <a:ea typeface="Times New Roman" panose="02020603050405020304" pitchFamily="18" charset="0"/>
              </a:rPr>
              <a:t>Image source: U.S. Energy Information Administration. Data from Commercial Buildings Energy Consumption Survey (CBECS), 2018.</a:t>
            </a:r>
            <a:endParaRPr lang="en-US" dirty="0"/>
          </a:p>
        </p:txBody>
      </p:sp>
      <p:sp>
        <p:nvSpPr>
          <p:cNvPr id="138243" name="Rectangle 3"/>
          <p:cNvSpPr>
            <a:spLocks noGrp="1" noRot="1" noChangeAspect="1" noChangeArrowheads="1" noTextEdit="1"/>
          </p:cNvSpPr>
          <p:nvPr>
            <p:ph type="sldImg"/>
          </p:nvPr>
        </p:nvSpPr>
        <p:spPr>
          <a:xfrm>
            <a:off x="863600" y="539750"/>
            <a:ext cx="5554663" cy="4165600"/>
          </a:xfrm>
          <a:prstGeom prst="rect">
            <a:avLst/>
          </a:prstGeom>
          <a:ln cap="flat"/>
        </p:spPr>
      </p:sp>
    </p:spTree>
    <p:extLst>
      <p:ext uri="{BB962C8B-B14F-4D97-AF65-F5344CB8AC3E}">
        <p14:creationId xmlns:p14="http://schemas.microsoft.com/office/powerpoint/2010/main" val="3092767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5038" y="563563"/>
            <a:ext cx="5445125" cy="4084637"/>
          </a:xfrm>
          <a:prstGeom prst="rect">
            <a:avLst/>
          </a:prstGeom>
        </p:spPr>
      </p:sp>
      <p:sp>
        <p:nvSpPr>
          <p:cNvPr id="3" name="Notes Placeholder 2"/>
          <p:cNvSpPr>
            <a:spLocks noGrp="1"/>
          </p:cNvSpPr>
          <p:nvPr>
            <p:ph type="body" idx="1"/>
          </p:nvPr>
        </p:nvSpPr>
        <p:spPr>
          <a:xfrm>
            <a:off x="676065" y="5410201"/>
            <a:ext cx="5931110" cy="3834005"/>
          </a:xfrm>
        </p:spPr>
        <p:txBody>
          <a:bodyPr/>
          <a:lstStyle/>
          <a:p>
            <a:r>
              <a:rPr lang="en-US" dirty="0"/>
              <a:t>Time clocks</a:t>
            </a:r>
            <a:r>
              <a:rPr lang="en-US" baseline="0" dirty="0"/>
              <a:t> without backup power such as batteries or super capacitors (“super caps”) need to be checked regularly for correct time, in case of a power outage. Otherwise, lighting systems, especially outdoor systems, can be on during daylight hours, wasting energy (known as “day burners”).</a:t>
            </a:r>
          </a:p>
          <a:p>
            <a:r>
              <a:rPr lang="en-US" baseline="0" dirty="0"/>
              <a:t>Replacing older time clocks with new programmable units with backup power (“super cap” preferred) or using silicon photocells or building management systems (BMS) will prevent this waste.</a:t>
            </a:r>
          </a:p>
          <a:p>
            <a:r>
              <a:rPr lang="en-US" dirty="0"/>
              <a:t>Sensitivity</a:t>
            </a:r>
            <a:r>
              <a:rPr lang="en-US" baseline="0" dirty="0"/>
              <a:t> controls should never be left in the “max” position but should be adjusted so that HVAC systems do not turn on lights when the fans start blowing air.</a:t>
            </a:r>
          </a:p>
          <a:p>
            <a:r>
              <a:rPr lang="en-US" baseline="0" dirty="0"/>
              <a:t>For optimum tube life, set delay time according to the type of electronic ballast being used: For programmed-start, delays down to 5 minutes can be selected; for instant-start ballasts, 15 – 20 min.  In all cases settings should be at less than 30 minutes.</a:t>
            </a:r>
          </a:p>
          <a:p>
            <a:r>
              <a:rPr lang="en-US" dirty="0"/>
              <a:t>LED lamps and SSL fixture life are less affected by start/stop cycles, so sensor delay can be reduced to maximize savings.</a:t>
            </a:r>
          </a:p>
          <a:p>
            <a:endParaRPr lang="en-US" baseline="0" dirty="0"/>
          </a:p>
          <a:p>
            <a:endParaRPr lang="en-US" baseline="0" dirty="0"/>
          </a:p>
          <a:p>
            <a:endParaRPr lang="en-US" dirty="0"/>
          </a:p>
        </p:txBody>
      </p:sp>
    </p:spTree>
    <p:extLst>
      <p:ext uri="{BB962C8B-B14F-4D97-AF65-F5344CB8AC3E}">
        <p14:creationId xmlns:p14="http://schemas.microsoft.com/office/powerpoint/2010/main" val="3760807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911225" y="541338"/>
            <a:ext cx="5491163" cy="4119562"/>
          </a:xfrm>
          <a:prstGeom prst="rect">
            <a:avLst/>
          </a:prstGeom>
          <a:ln/>
        </p:spPr>
      </p:sp>
      <p:sp>
        <p:nvSpPr>
          <p:cNvPr id="229379" name="Notes Placeholder 2"/>
          <p:cNvSpPr>
            <a:spLocks noGrp="1"/>
          </p:cNvSpPr>
          <p:nvPr>
            <p:ph type="body" idx="1"/>
          </p:nvPr>
        </p:nvSpPr>
        <p:spPr>
          <a:xfrm>
            <a:off x="708026" y="4953001"/>
            <a:ext cx="5768975" cy="415702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6"/>
              </a:spcAft>
            </a:pPr>
            <a:r>
              <a:rPr lang="en-US" b="1" dirty="0">
                <a:latin typeface="+mj-lt"/>
                <a:cs typeface="Calibri" panose="020F0502020204030204" pitchFamily="34" charset="0"/>
              </a:rPr>
              <a:t>Spot re-lamping</a:t>
            </a:r>
            <a:r>
              <a:rPr lang="en-US" b="1" baseline="0" dirty="0">
                <a:latin typeface="+mj-lt"/>
                <a:cs typeface="Calibri" panose="020F0502020204030204" pitchFamily="34" charset="0"/>
              </a:rPr>
              <a:t> </a:t>
            </a:r>
            <a:r>
              <a:rPr lang="en-US" b="0" baseline="0" dirty="0">
                <a:latin typeface="+mj-lt"/>
                <a:cs typeface="Calibri" panose="020F0502020204030204" pitchFamily="34" charset="0"/>
              </a:rPr>
              <a:t>is w</a:t>
            </a:r>
            <a:r>
              <a:rPr lang="en-US" dirty="0">
                <a:latin typeface="+mj-lt"/>
                <a:cs typeface="Calibri" panose="020F0502020204030204" pitchFamily="34" charset="0"/>
              </a:rPr>
              <a:t>hen lamps are changed as they burn out.</a:t>
            </a:r>
          </a:p>
          <a:p>
            <a:pPr>
              <a:spcAft>
                <a:spcPts val="36"/>
              </a:spcAft>
            </a:pPr>
            <a:r>
              <a:rPr lang="en-US" dirty="0">
                <a:latin typeface="+mj-lt"/>
                <a:cs typeface="Calibri" panose="020F0502020204030204" pitchFamily="34" charset="0"/>
              </a:rPr>
              <a:t>Some organizations group re-lamp large</a:t>
            </a:r>
            <a:r>
              <a:rPr lang="en-US" baseline="0" dirty="0">
                <a:latin typeface="+mj-lt"/>
                <a:cs typeface="Calibri" panose="020F0502020204030204" pitchFamily="34" charset="0"/>
              </a:rPr>
              <a:t> areas and spot re-lamp between group re-lampings.</a:t>
            </a:r>
            <a:endParaRPr lang="en-US" dirty="0">
              <a:latin typeface="+mj-lt"/>
              <a:cs typeface="Calibri" panose="020F0502020204030204" pitchFamily="34" charset="0"/>
            </a:endParaRPr>
          </a:p>
          <a:p>
            <a:pPr>
              <a:spcAft>
                <a:spcPts val="36"/>
              </a:spcAft>
            </a:pPr>
            <a:r>
              <a:rPr lang="en-US" b="1" dirty="0">
                <a:latin typeface="+mj-lt"/>
                <a:cs typeface="Calibri" panose="020F0502020204030204" pitchFamily="34" charset="0"/>
              </a:rPr>
              <a:t>Group re-lamping </a:t>
            </a:r>
            <a:r>
              <a:rPr lang="en-US" b="0" dirty="0">
                <a:latin typeface="+mj-lt"/>
                <a:cs typeface="Calibri" panose="020F0502020204030204" pitchFamily="34" charset="0"/>
              </a:rPr>
              <a:t>is when</a:t>
            </a:r>
            <a:r>
              <a:rPr lang="en-US" dirty="0">
                <a:latin typeface="+mj-lt"/>
                <a:cs typeface="Calibri" panose="020F0502020204030204" pitchFamily="34" charset="0"/>
              </a:rPr>
              <a:t> lamps</a:t>
            </a:r>
            <a:r>
              <a:rPr lang="en-US" baseline="0" dirty="0">
                <a:latin typeface="+mj-lt"/>
                <a:cs typeface="Calibri" panose="020F0502020204030204" pitchFamily="34" charset="0"/>
              </a:rPr>
              <a:t> </a:t>
            </a:r>
            <a:r>
              <a:rPr lang="en-US" dirty="0">
                <a:latin typeface="+mj-lt"/>
                <a:cs typeface="Calibri" panose="020F0502020204030204" pitchFamily="34" charset="0"/>
              </a:rPr>
              <a:t>are replaced in whole area at a set time intervals. The</a:t>
            </a:r>
            <a:r>
              <a:rPr lang="en-US" baseline="0" dirty="0">
                <a:latin typeface="+mj-lt"/>
                <a:cs typeface="Calibri" panose="020F0502020204030204" pitchFamily="34" charset="0"/>
              </a:rPr>
              <a:t> b</a:t>
            </a:r>
            <a:r>
              <a:rPr lang="en-US" dirty="0">
                <a:latin typeface="+mj-lt"/>
                <a:cs typeface="Calibri" panose="020F0502020204030204" pitchFamily="34" charset="0"/>
              </a:rPr>
              <a:t>est</a:t>
            </a:r>
            <a:r>
              <a:rPr lang="en-US" baseline="0" dirty="0">
                <a:latin typeface="+mj-lt"/>
                <a:cs typeface="Calibri" panose="020F0502020204030204" pitchFamily="34" charset="0"/>
              </a:rPr>
              <a:t> practice is to replace all lamps in the same fixture when one burns out and to clean fixture surfaces at the same time.</a:t>
            </a:r>
          </a:p>
          <a:p>
            <a:pPr>
              <a:spcAft>
                <a:spcPts val="36"/>
              </a:spcAft>
            </a:pPr>
            <a:r>
              <a:rPr lang="en-US" baseline="0" dirty="0">
                <a:latin typeface="+mj-lt"/>
                <a:cs typeface="Calibri" panose="020F0502020204030204" pitchFamily="34" charset="0"/>
              </a:rPr>
              <a:t>Dispose of lamps according to local environmental codes.</a:t>
            </a:r>
          </a:p>
          <a:p>
            <a:pPr>
              <a:spcAft>
                <a:spcPts val="36"/>
              </a:spcAft>
            </a:pPr>
            <a:r>
              <a:rPr lang="en-US" baseline="0" dirty="0">
                <a:latin typeface="+mj-lt"/>
                <a:cs typeface="Calibri" panose="020F0502020204030204" pitchFamily="34" charset="0"/>
              </a:rPr>
              <a:t>Group re-lamping became uncommon when the industry moved from T-12 lamps to T5 and T8 lamps many years ago. While T12 lamps rapidly lost their lumen efficacy as much as 60% within a few years, T8 and T5 lamps retain 95% lumen efficacy throughout their life. Group re-lamping was no longer needed with these newer lamps except under special circumstances, for example, a chip clean room. </a:t>
            </a:r>
            <a:r>
              <a:rPr lang="en-US" baseline="0">
                <a:latin typeface="+mj-lt"/>
                <a:cs typeface="Calibri" panose="020F0502020204030204" pitchFamily="34" charset="0"/>
              </a:rPr>
              <a:t>At this point, there are rarely T12 </a:t>
            </a:r>
            <a:r>
              <a:rPr lang="en-US" baseline="0" dirty="0">
                <a:latin typeface="+mj-lt"/>
                <a:cs typeface="Calibri" panose="020F0502020204030204" pitchFamily="34" charset="0"/>
              </a:rPr>
              <a:t>lamps in buildings in large enough quantities to warrant group re-lamping.</a:t>
            </a:r>
          </a:p>
          <a:p>
            <a:pPr>
              <a:spcAft>
                <a:spcPts val="36"/>
              </a:spcAft>
            </a:pPr>
            <a:endParaRPr lang="en-US" baseline="0" dirty="0">
              <a:latin typeface="+mj-lt"/>
              <a:cs typeface="Calibri" panose="020F0502020204030204" pitchFamily="34" charset="0"/>
            </a:endParaRPr>
          </a:p>
          <a:p>
            <a:pPr>
              <a:spcAft>
                <a:spcPts val="36"/>
              </a:spcAft>
            </a:pPr>
            <a:r>
              <a:rPr lang="en-US" b="1" baseline="0" dirty="0">
                <a:latin typeface="+mj-lt"/>
                <a:cs typeface="Calibri" panose="020F0502020204030204" pitchFamily="34" charset="0"/>
              </a:rPr>
              <a:t>Recommended: consider retrofitting fluorescent lighting systems with LEDs, which can often have a very favorable payback and will result in substantial energy and labor savings over time due to their high efficiency and long life.</a:t>
            </a:r>
          </a:p>
          <a:p>
            <a:pPr algn="l"/>
            <a:endParaRPr lang="en-US" baseline="0" dirty="0">
              <a:latin typeface="+mj-lt"/>
              <a:cs typeface="Calibri" panose="020F0502020204030204" pitchFamily="34" charset="0"/>
            </a:endParaRPr>
          </a:p>
          <a:p>
            <a:pPr algn="l"/>
            <a:endParaRPr lang="en-US" baseline="0" dirty="0">
              <a:latin typeface="+mj-lt"/>
              <a:cs typeface="Calibri" panose="020F0502020204030204" pitchFamily="34" charset="0"/>
            </a:endParaRPr>
          </a:p>
          <a:p>
            <a:pPr algn="l"/>
            <a:endParaRPr lang="en-US" baseline="0" dirty="0">
              <a:latin typeface="+mj-lt"/>
              <a:cs typeface="Calibri" panose="020F0502020204030204" pitchFamily="34" charset="0"/>
            </a:endParaRPr>
          </a:p>
          <a:p>
            <a:pPr algn="l"/>
            <a:endParaRPr lang="en-US" dirty="0">
              <a:latin typeface="Book Antiqua" pitchFamily="18" charset="0"/>
            </a:endParaRPr>
          </a:p>
        </p:txBody>
      </p:sp>
    </p:spTree>
    <p:extLst>
      <p:ext uri="{BB962C8B-B14F-4D97-AF65-F5344CB8AC3E}">
        <p14:creationId xmlns:p14="http://schemas.microsoft.com/office/powerpoint/2010/main" val="21852281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555625"/>
            <a:ext cx="5538788" cy="4154488"/>
          </a:xfrm>
          <a:prstGeom prst="rect">
            <a:avLst/>
          </a:prstGeom>
        </p:spPr>
      </p:sp>
      <p:sp>
        <p:nvSpPr>
          <p:cNvPr id="3" name="Notes Placeholder 2"/>
          <p:cNvSpPr>
            <a:spLocks noGrp="1"/>
          </p:cNvSpPr>
          <p:nvPr>
            <p:ph type="body" idx="1"/>
          </p:nvPr>
        </p:nvSpPr>
        <p:spPr>
          <a:xfrm>
            <a:off x="654431" y="4953000"/>
            <a:ext cx="6203571" cy="4267200"/>
          </a:xfrm>
        </p:spPr>
        <p:txBody>
          <a:bodyPr>
            <a:noAutofit/>
          </a:bodyPr>
          <a:lstStyle/>
          <a:p>
            <a:pPr algn="l"/>
            <a:endParaRPr lang="en-US" dirty="0"/>
          </a:p>
          <a:p>
            <a:pPr algn="l">
              <a:buFont typeface="Arial" panose="020B0604020202020204" pitchFamily="34" charset="0"/>
              <a:buChar char="•"/>
            </a:pPr>
            <a:r>
              <a:rPr lang="en-US" b="1" i="0" dirty="0">
                <a:solidFill>
                  <a:srgbClr val="434343"/>
                </a:solidFill>
                <a:effectLst/>
                <a:latin typeface="+mj-lt"/>
              </a:rPr>
              <a:t>Relamping</a:t>
            </a:r>
            <a:r>
              <a:rPr lang="en-US" b="0" i="0" dirty="0">
                <a:solidFill>
                  <a:srgbClr val="434343"/>
                </a:solidFill>
                <a:effectLst/>
                <a:latin typeface="+mj-lt"/>
              </a:rPr>
              <a:t> is the act of replacing bulbs when they burn out.</a:t>
            </a:r>
          </a:p>
          <a:p>
            <a:pPr algn="l">
              <a:buFont typeface="Arial" panose="020B0604020202020204" pitchFamily="34" charset="0"/>
              <a:buChar char="•"/>
            </a:pPr>
            <a:r>
              <a:rPr lang="en-US" b="1" i="0" dirty="0">
                <a:solidFill>
                  <a:srgbClr val="434343"/>
                </a:solidFill>
                <a:effectLst/>
                <a:latin typeface="+mj-lt"/>
              </a:rPr>
              <a:t>Group relamping</a:t>
            </a:r>
            <a:r>
              <a:rPr lang="en-US" b="0" i="0" dirty="0">
                <a:solidFill>
                  <a:srgbClr val="434343"/>
                </a:solidFill>
                <a:effectLst/>
                <a:latin typeface="+mj-lt"/>
              </a:rPr>
              <a:t> is a strategic maintenance practice where large numbers of bulbs are changed out on a predetermined schedule.</a:t>
            </a:r>
          </a:p>
          <a:p>
            <a:pPr algn="l"/>
            <a:r>
              <a:rPr lang="en-US" dirty="0">
                <a:latin typeface="+mj-lt"/>
              </a:rPr>
              <a:t>Before doing a group relamping project, consider replacing your lighting system with LEDs. The time and money for a group relamping project may be better spent on a new, LED system.</a:t>
            </a:r>
          </a:p>
          <a:p>
            <a:pPr algn="l"/>
            <a:r>
              <a:rPr lang="en-US" dirty="0"/>
              <a:t>If replacement with LED’s isn’t an option, group re-lamping may be beneficial. There are fewer work interruptions</a:t>
            </a:r>
            <a:r>
              <a:rPr lang="en-US" baseline="0" dirty="0"/>
              <a:t> than spot re-lamping that is usually done during normal work hours. The labor costs are lower because spot re-lamping involves a lot of wasted time, i.e. get the ladder, find out what lamp is needed, go get the lamp and so on. Group re-lamping affords more light since all lamps are near the same point in the depreciation cycle. </a:t>
            </a:r>
          </a:p>
          <a:p>
            <a:pPr algn="l"/>
            <a:r>
              <a:rPr lang="en-US" baseline="0" dirty="0"/>
              <a:t>Most organizations do spot re-lamping between group re-lamps that result in fewer un-replaced burnouts. This is called interim re-lamping replacement. </a:t>
            </a:r>
            <a:r>
              <a:rPr lang="en-US" dirty="0"/>
              <a:t>F</a:t>
            </a:r>
            <a:r>
              <a:rPr lang="en-US" baseline="0" dirty="0"/>
              <a:t>or example, when you group re-lamp, purchase 10% more lamps than required. Use these lamps for spot replacement and when your lamp stock is depleted it is time to group re-lamp. Less stock is required for group re-lamping and bulk purchases for the group usually result in lower lamp stock quantities.</a:t>
            </a:r>
          </a:p>
          <a:p>
            <a:endParaRPr lang="en-US" dirty="0"/>
          </a:p>
        </p:txBody>
      </p:sp>
    </p:spTree>
    <p:extLst>
      <p:ext uri="{BB962C8B-B14F-4D97-AF65-F5344CB8AC3E}">
        <p14:creationId xmlns:p14="http://schemas.microsoft.com/office/powerpoint/2010/main" val="504418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xfrm>
            <a:off x="935038" y="581025"/>
            <a:ext cx="5459412" cy="4094163"/>
          </a:xfrm>
          <a:prstGeom prst="rect">
            <a:avLst/>
          </a:prstGeom>
          <a:ln>
            <a:noFill/>
          </a:ln>
        </p:spPr>
      </p:sp>
      <p:sp>
        <p:nvSpPr>
          <p:cNvPr id="249859" name="Notes Placeholder 2"/>
          <p:cNvSpPr>
            <a:spLocks noGrp="1"/>
          </p:cNvSpPr>
          <p:nvPr>
            <p:ph type="body" idx="1"/>
          </p:nvPr>
        </p:nvSpPr>
        <p:spPr>
          <a:xfrm>
            <a:off x="682415" y="5157595"/>
            <a:ext cx="5946987" cy="39289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latin typeface="Book Antiqua" panose="02040602050305030304" pitchFamily="18" charset="0"/>
              </a:rPr>
              <a:t>TCLP compliant lamps have green ends.</a:t>
            </a:r>
            <a:r>
              <a:rPr lang="en-US" baseline="0" dirty="0">
                <a:latin typeface="Book Antiqua" panose="02040602050305030304" pitchFamily="18" charset="0"/>
              </a:rPr>
              <a:t>  This means the lamp has </a:t>
            </a:r>
            <a:r>
              <a:rPr lang="en-US" dirty="0">
                <a:latin typeface="Book Antiqua" panose="02040602050305030304" pitchFamily="18" charset="0"/>
              </a:rPr>
              <a:t>passed the Toxicity Characteristic Leaching Procedure (TCLP).</a:t>
            </a:r>
          </a:p>
          <a:p>
            <a:pPr>
              <a:spcAft>
                <a:spcPts val="448"/>
              </a:spcAft>
            </a:pPr>
            <a:r>
              <a:rPr lang="en-US" dirty="0">
                <a:latin typeface="Book Antiqua" panose="02040602050305030304" pitchFamily="18" charset="0"/>
              </a:rPr>
              <a:t>Most contain less mercury than conventional lamps.</a:t>
            </a:r>
          </a:p>
          <a:p>
            <a:pPr>
              <a:spcAft>
                <a:spcPts val="448"/>
              </a:spcAft>
            </a:pPr>
            <a:r>
              <a:rPr lang="en-US" dirty="0">
                <a:latin typeface="Book Antiqua" panose="02040602050305030304" pitchFamily="18" charset="0"/>
              </a:rPr>
              <a:t>Photo at right shows mercury deposited on inner glass of fluorescent tube caused by cold air blowing on louver, pulling mercury out of the arc stream.</a:t>
            </a:r>
          </a:p>
        </p:txBody>
      </p:sp>
    </p:spTree>
    <p:extLst>
      <p:ext uri="{BB962C8B-B14F-4D97-AF65-F5344CB8AC3E}">
        <p14:creationId xmlns:p14="http://schemas.microsoft.com/office/powerpoint/2010/main" val="1600503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557213"/>
            <a:ext cx="5502275" cy="4127500"/>
          </a:xfrm>
          <a:prstGeom prst="rect">
            <a:avLst/>
          </a:prstGeom>
          <a:ln>
            <a:noFill/>
          </a:ln>
        </p:spPr>
      </p:sp>
      <p:sp>
        <p:nvSpPr>
          <p:cNvPr id="3" name="Notes Placeholder 2"/>
          <p:cNvSpPr>
            <a:spLocks noGrp="1"/>
          </p:cNvSpPr>
          <p:nvPr>
            <p:ph type="body" idx="1"/>
          </p:nvPr>
        </p:nvSpPr>
        <p:spPr>
          <a:xfrm>
            <a:off x="701676" y="4829759"/>
            <a:ext cx="5946987" cy="4430713"/>
          </a:xfrm>
        </p:spPr>
        <p:txBody>
          <a:bodyPr/>
          <a:lstStyle/>
          <a:p>
            <a:pPr defTabSz="914033" eaLnBrk="1" hangingPunct="1">
              <a:lnSpc>
                <a:spcPct val="90000"/>
              </a:lnSpc>
              <a:defRPr/>
            </a:pPr>
            <a:r>
              <a:rPr lang="en-US" dirty="0">
                <a:solidFill>
                  <a:schemeClr val="bg1"/>
                </a:solidFill>
                <a:latin typeface="Book Antiqua" panose="02040602050305030304" pitchFamily="18" charset="0"/>
                <a:ea typeface="ＭＳ Ｐゴシック" charset="0"/>
                <a:cs typeface="ＭＳ Ｐゴシック" charset="0"/>
              </a:rPr>
              <a:t>t capacitors replaced PCB as an insulator in 1979.</a:t>
            </a:r>
          </a:p>
          <a:p>
            <a:pPr algn="l"/>
            <a:r>
              <a:rPr lang="en-US" dirty="0">
                <a:solidFill>
                  <a:srgbClr val="212121"/>
                </a:solidFill>
                <a:latin typeface="Book Antiqua" panose="02040602050305030304" pitchFamily="18" charset="0"/>
              </a:rPr>
              <a:t>PCB-containing fluorescent light ballasts (FLBs) are a concern if they are leaking or they will be removed and disposed of as hazardous waste. According to EPA Toxic Substances Control Act (TSCA) regulations, the material must be incinerated. The entire lighting fixture does not need special handling and disposal as long as the ballast (electrical box) is not leaking. The non-leaking ballasts can be removed and recycled or disposed of properly.</a:t>
            </a:r>
          </a:p>
          <a:p>
            <a:pPr algn="l"/>
            <a:r>
              <a:rPr lang="en-US" dirty="0">
                <a:solidFill>
                  <a:srgbClr val="212121"/>
                </a:solidFill>
                <a:latin typeface="Book Antiqua" panose="02040602050305030304" pitchFamily="18" charset="0"/>
              </a:rPr>
              <a:t>FLBs containing PCBs that are currently in use have exceeded their designed life span. Sudden rupture of FLBs containing PCBs may pose health hazards to occupants and is difficult and costly to clean up. EPA recommends removing FLBs containing PCBs from buildings as soon as possible to prevent potential inhalation or dermal exposure.</a:t>
            </a:r>
          </a:p>
          <a:p>
            <a:r>
              <a:rPr lang="en-US" dirty="0">
                <a:latin typeface="Book Antiqua" panose="02040602050305030304" pitchFamily="18" charset="0"/>
              </a:rPr>
              <a:t>When polychlorinated biphenyl (PCB) was classified as a hazardous material in 1979, manufacturers of fluorescent light ballasts turned to di (2-ethylhexyl) phthalate (DEHP) as a replacement. DEHP, however, has since been classified as a hazardous material, and its users must now find an environmentally-safe yet cost-effective way to dispose of the material.</a:t>
            </a:r>
          </a:p>
          <a:p>
            <a:r>
              <a:rPr lang="en-US" dirty="0">
                <a:latin typeface="Book Antiqua" panose="02040602050305030304" pitchFamily="18" charset="0"/>
              </a:rPr>
              <a:t>DEHP, a clear, odorless, synthetic compound, is often used as a plasticizer. By 1985, most manufacturers had stopped using DEHP in ballasts for 4-foot fixtures but continued to use it for most 8-foot and high intensity discharge fixtures until 1991.</a:t>
            </a:r>
          </a:p>
          <a:p>
            <a:pPr defTabSz="914033">
              <a:defRPr/>
            </a:pPr>
            <a:r>
              <a:rPr lang="en-US" dirty="0">
                <a:latin typeface="Book Antiqua" panose="02040602050305030304" pitchFamily="18" charset="0"/>
              </a:rPr>
              <a:t>Recommendation: Always recycle older magnetic ballasts.</a:t>
            </a:r>
            <a:endParaRPr lang="en-US" b="0" i="0" dirty="0">
              <a:solidFill>
                <a:srgbClr val="212121"/>
              </a:solidFill>
              <a:effectLst/>
              <a:latin typeface="Book Antiqua" panose="02040602050305030304" pitchFamily="18" charset="0"/>
            </a:endParaRPr>
          </a:p>
          <a:p>
            <a:pPr defTabSz="914033">
              <a:defRPr/>
            </a:pPr>
            <a:endParaRPr lang="en-US" dirty="0"/>
          </a:p>
          <a:p>
            <a:endParaRPr lang="en-US" dirty="0"/>
          </a:p>
        </p:txBody>
      </p:sp>
    </p:spTree>
    <p:extLst>
      <p:ext uri="{BB962C8B-B14F-4D97-AF65-F5344CB8AC3E}">
        <p14:creationId xmlns:p14="http://schemas.microsoft.com/office/powerpoint/2010/main" val="13499653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550863"/>
            <a:ext cx="5475287" cy="4108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240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body" idx="1"/>
          </p:nvPr>
        </p:nvSpPr>
        <p:spPr>
          <a:xfrm>
            <a:off x="774156" y="5260932"/>
            <a:ext cx="5738884" cy="385925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dirty="0"/>
              <a:t>The principles of efficient lighting are not complicated.</a:t>
            </a:r>
            <a:r>
              <a:rPr lang="en-US" baseline="0" dirty="0"/>
              <a:t>  T</a:t>
            </a:r>
            <a:r>
              <a:rPr lang="en-US" dirty="0"/>
              <a:t>hey just require a good understanding of a</a:t>
            </a:r>
            <a:r>
              <a:rPr lang="en-US" baseline="0" dirty="0"/>
              <a:t> facility’s</a:t>
            </a:r>
            <a:r>
              <a:rPr lang="en-US" dirty="0"/>
              <a:t> lighting needs and choosing equipment in the marketplace that can best meet those needs.</a:t>
            </a:r>
          </a:p>
          <a:p>
            <a:pPr>
              <a:spcAft>
                <a:spcPts val="448"/>
              </a:spcAft>
            </a:pPr>
            <a:r>
              <a:rPr lang="en-US" dirty="0"/>
              <a:t>One</a:t>
            </a:r>
            <a:r>
              <a:rPr lang="en-US" baseline="0" dirty="0"/>
              <a:t> role for building operators is to make sure that proper light levels provide the amount of light needed.</a:t>
            </a:r>
            <a:endParaRPr lang="en-US" dirty="0"/>
          </a:p>
          <a:p>
            <a:pPr>
              <a:spcAft>
                <a:spcPts val="448"/>
              </a:spcAft>
            </a:pPr>
            <a:r>
              <a:rPr lang="en-US" baseline="0" dirty="0"/>
              <a:t>Another </a:t>
            </a:r>
            <a:r>
              <a:rPr lang="en-US" dirty="0"/>
              <a:t>role of the building operator</a:t>
            </a:r>
            <a:r>
              <a:rPr lang="en-US" baseline="0" dirty="0"/>
              <a:t> </a:t>
            </a:r>
            <a:r>
              <a:rPr lang="en-US" dirty="0"/>
              <a:t>is to maintain lighting systems for maximum performance and to provide ongoing </a:t>
            </a:r>
            <a:r>
              <a:rPr lang="en-US" i="1" dirty="0"/>
              <a:t>maintenance </a:t>
            </a:r>
            <a:r>
              <a:rPr lang="en-US" dirty="0"/>
              <a:t>to ensure efficient operation and long life.</a:t>
            </a:r>
          </a:p>
          <a:p>
            <a:pPr>
              <a:spcAft>
                <a:spcPts val="448"/>
              </a:spcAft>
            </a:pPr>
            <a:r>
              <a:rPr lang="en-US" dirty="0"/>
              <a:t>Maintenance</a:t>
            </a:r>
            <a:r>
              <a:rPr lang="en-US" baseline="0" dirty="0"/>
              <a:t> of lighting controls will help make sure that lighting is not left on for extended periods of time and is turned off when not needed.</a:t>
            </a:r>
            <a:endParaRPr lang="en-US" dirty="0"/>
          </a:p>
          <a:p>
            <a:pPr>
              <a:spcAft>
                <a:spcPts val="448"/>
              </a:spcAft>
            </a:pPr>
            <a:r>
              <a:rPr lang="en-US" dirty="0"/>
              <a:t>The</a:t>
            </a:r>
            <a:r>
              <a:rPr lang="en-US" baseline="0" dirty="0"/>
              <a:t> p</a:t>
            </a:r>
            <a:r>
              <a:rPr lang="en-US" dirty="0"/>
              <a:t>ractice</a:t>
            </a:r>
            <a:r>
              <a:rPr lang="en-US" baseline="0" dirty="0"/>
              <a:t> of</a:t>
            </a:r>
            <a:r>
              <a:rPr lang="en-US" dirty="0"/>
              <a:t> effective lighting management depends on using proven efficient lighting</a:t>
            </a:r>
            <a:r>
              <a:rPr lang="en-US" baseline="0" dirty="0"/>
              <a:t> equipment </a:t>
            </a:r>
            <a:r>
              <a:rPr lang="en-US" dirty="0"/>
              <a:t>and providing well documented maintenance. </a:t>
            </a:r>
          </a:p>
        </p:txBody>
      </p:sp>
      <p:sp>
        <p:nvSpPr>
          <p:cNvPr id="140291" name="Rectangle 3"/>
          <p:cNvSpPr>
            <a:spLocks noGrp="1" noRot="1" noChangeAspect="1" noChangeArrowheads="1" noTextEdit="1"/>
          </p:cNvSpPr>
          <p:nvPr>
            <p:ph type="sldImg"/>
          </p:nvPr>
        </p:nvSpPr>
        <p:spPr>
          <a:xfrm>
            <a:off x="850900" y="547688"/>
            <a:ext cx="5572125" cy="4179887"/>
          </a:xfrm>
          <a:prstGeom prst="rect">
            <a:avLst/>
          </a:prstGeom>
          <a:ln cap="flat"/>
        </p:spPr>
      </p:sp>
    </p:spTree>
    <p:extLst>
      <p:ext uri="{BB962C8B-B14F-4D97-AF65-F5344CB8AC3E}">
        <p14:creationId xmlns:p14="http://schemas.microsoft.com/office/powerpoint/2010/main" val="1783204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3" name="Rectangle 1027"/>
          <p:cNvSpPr>
            <a:spLocks noGrp="1" noRot="1" noChangeAspect="1" noChangeArrowheads="1" noTextEdit="1"/>
          </p:cNvSpPr>
          <p:nvPr>
            <p:ph type="sldImg"/>
          </p:nvPr>
        </p:nvSpPr>
        <p:spPr>
          <a:xfrm>
            <a:off x="903288" y="539750"/>
            <a:ext cx="5537200" cy="4152900"/>
          </a:xfrm>
          <a:prstGeom prst="rect">
            <a:avLst/>
          </a:prstGeom>
          <a:noFill/>
          <a:ln cap="flat"/>
        </p:spPr>
      </p:sp>
      <p:grpSp>
        <p:nvGrpSpPr>
          <p:cNvPr id="2" name="Group 1">
            <a:extLst>
              <a:ext uri="{FF2B5EF4-FFF2-40B4-BE49-F238E27FC236}">
                <a16:creationId xmlns:a16="http://schemas.microsoft.com/office/drawing/2014/main" id="{EC99E810-A651-D3ED-B3AE-658A95AB6764}"/>
              </a:ext>
            </a:extLst>
          </p:cNvPr>
          <p:cNvGrpSpPr/>
          <p:nvPr/>
        </p:nvGrpSpPr>
        <p:grpSpPr>
          <a:xfrm>
            <a:off x="1435912" y="6921117"/>
            <a:ext cx="4443377" cy="2146297"/>
            <a:chOff x="1706567" y="6706483"/>
            <a:chExt cx="4443378" cy="2146297"/>
          </a:xfrm>
        </p:grpSpPr>
        <p:sp>
          <p:nvSpPr>
            <p:cNvPr id="143364" name="Line 1028"/>
            <p:cNvSpPr>
              <a:spLocks noChangeShapeType="1"/>
            </p:cNvSpPr>
            <p:nvPr/>
          </p:nvSpPr>
          <p:spPr bwMode="auto">
            <a:xfrm>
              <a:off x="3754441" y="7100180"/>
              <a:ext cx="242887" cy="7191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4799" tIns="47399" rIns="94799" bIns="47399"/>
            <a:lstStyle/>
            <a:p>
              <a:endParaRPr lang="en-US" dirty="0"/>
            </a:p>
          </p:txBody>
        </p:sp>
        <p:sp>
          <p:nvSpPr>
            <p:cNvPr id="143365" name="Line 1029"/>
            <p:cNvSpPr>
              <a:spLocks noChangeShapeType="1"/>
            </p:cNvSpPr>
            <p:nvPr/>
          </p:nvSpPr>
          <p:spPr bwMode="auto">
            <a:xfrm>
              <a:off x="3103563" y="7579608"/>
              <a:ext cx="893762" cy="2397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4799" tIns="47399" rIns="94799" bIns="47399"/>
            <a:lstStyle/>
            <a:p>
              <a:endParaRPr lang="en-US" dirty="0"/>
            </a:p>
          </p:txBody>
        </p:sp>
        <p:sp>
          <p:nvSpPr>
            <p:cNvPr id="143366" name="Freeform 1030"/>
            <p:cNvSpPr>
              <a:spLocks/>
            </p:cNvSpPr>
            <p:nvPr/>
          </p:nvSpPr>
          <p:spPr bwMode="auto">
            <a:xfrm>
              <a:off x="3835403" y="7538331"/>
              <a:ext cx="361950" cy="452438"/>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0 w 214"/>
                <a:gd name="T9" fmla="*/ 2147483647 h 271"/>
                <a:gd name="T10" fmla="*/ 0 w 214"/>
                <a:gd name="T11" fmla="*/ 2147483647 h 271"/>
                <a:gd name="T12" fmla="*/ 0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2147483647 h 271"/>
                <a:gd name="T38" fmla="*/ 2147483647 w 214"/>
                <a:gd name="T39" fmla="*/ 2147483647 h 271"/>
                <a:gd name="T40" fmla="*/ 2147483647 w 214"/>
                <a:gd name="T41" fmla="*/ 0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271"/>
                <a:gd name="T65" fmla="*/ 214 w 214"/>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271">
                  <a:moveTo>
                    <a:pt x="63" y="3"/>
                  </a:moveTo>
                  <a:lnTo>
                    <a:pt x="66" y="33"/>
                  </a:lnTo>
                  <a:lnTo>
                    <a:pt x="41" y="57"/>
                  </a:lnTo>
                  <a:lnTo>
                    <a:pt x="16" y="82"/>
                  </a:lnTo>
                  <a:lnTo>
                    <a:pt x="0" y="147"/>
                  </a:lnTo>
                  <a:lnTo>
                    <a:pt x="0" y="180"/>
                  </a:lnTo>
                  <a:lnTo>
                    <a:pt x="0" y="213"/>
                  </a:lnTo>
                  <a:lnTo>
                    <a:pt x="25" y="237"/>
                  </a:lnTo>
                  <a:lnTo>
                    <a:pt x="57" y="262"/>
                  </a:lnTo>
                  <a:lnTo>
                    <a:pt x="90" y="270"/>
                  </a:lnTo>
                  <a:lnTo>
                    <a:pt x="123" y="270"/>
                  </a:lnTo>
                  <a:lnTo>
                    <a:pt x="188" y="254"/>
                  </a:lnTo>
                  <a:lnTo>
                    <a:pt x="205" y="221"/>
                  </a:lnTo>
                  <a:lnTo>
                    <a:pt x="213" y="188"/>
                  </a:lnTo>
                  <a:lnTo>
                    <a:pt x="213" y="155"/>
                  </a:lnTo>
                  <a:lnTo>
                    <a:pt x="213" y="123"/>
                  </a:lnTo>
                  <a:lnTo>
                    <a:pt x="180" y="98"/>
                  </a:lnTo>
                  <a:lnTo>
                    <a:pt x="147" y="82"/>
                  </a:lnTo>
                  <a:lnTo>
                    <a:pt x="115" y="57"/>
                  </a:lnTo>
                  <a:lnTo>
                    <a:pt x="90" y="33"/>
                  </a:lnTo>
                  <a:lnTo>
                    <a:pt x="74"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7009" tIns="48504" rIns="97009" bIns="48504"/>
            <a:lstStyle/>
            <a:p>
              <a:endParaRPr lang="en-US" dirty="0"/>
            </a:p>
          </p:txBody>
        </p:sp>
        <p:sp>
          <p:nvSpPr>
            <p:cNvPr id="143367" name="Oval 1031"/>
            <p:cNvSpPr>
              <a:spLocks noChangeArrowheads="1"/>
            </p:cNvSpPr>
            <p:nvPr/>
          </p:nvSpPr>
          <p:spPr bwMode="auto">
            <a:xfrm>
              <a:off x="3030541" y="6706483"/>
              <a:ext cx="2016126" cy="1987549"/>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7009" tIns="48504" rIns="97009" bIns="48504" anchor="ctr"/>
            <a:lstStyle/>
            <a:p>
              <a:pPr defTabSz="967702" eaLnBrk="0" hangingPunct="0"/>
              <a:endParaRPr lang="en-US" sz="2600" dirty="0"/>
            </a:p>
          </p:txBody>
        </p:sp>
        <p:sp>
          <p:nvSpPr>
            <p:cNvPr id="143368" name="AutoShape 1032"/>
            <p:cNvSpPr>
              <a:spLocks noChangeArrowheads="1"/>
            </p:cNvSpPr>
            <p:nvPr/>
          </p:nvSpPr>
          <p:spPr bwMode="auto">
            <a:xfrm>
              <a:off x="3111500" y="7106531"/>
              <a:ext cx="635001" cy="466725"/>
            </a:xfrm>
            <a:prstGeom prst="parallelogram">
              <a:avLst>
                <a:gd name="adj" fmla="val 33661"/>
              </a:avLst>
            </a:prstGeom>
            <a:pattFill prst="zigZag">
              <a:fgClr>
                <a:schemeClr val="accent1"/>
              </a:fgClr>
              <a:bgClr>
                <a:schemeClr val="bg1"/>
              </a:bgClr>
            </a:pattFill>
            <a:ln w="12700">
              <a:solidFill>
                <a:schemeClr val="tx1"/>
              </a:solidFill>
              <a:miter lim="800000"/>
              <a:headEnd/>
              <a:tailEnd/>
            </a:ln>
          </p:spPr>
          <p:txBody>
            <a:bodyPr wrap="none" lIns="97009" tIns="48504" rIns="97009" bIns="48504" anchor="ctr"/>
            <a:lstStyle/>
            <a:p>
              <a:pPr defTabSz="967702" eaLnBrk="0" hangingPunct="0"/>
              <a:endParaRPr lang="en-US" sz="2600" dirty="0"/>
            </a:p>
          </p:txBody>
        </p:sp>
        <p:sp>
          <p:nvSpPr>
            <p:cNvPr id="143369" name="Line 1033"/>
            <p:cNvSpPr>
              <a:spLocks noChangeShapeType="1"/>
            </p:cNvSpPr>
            <p:nvPr/>
          </p:nvSpPr>
          <p:spPr bwMode="auto">
            <a:xfrm>
              <a:off x="3629026" y="7601830"/>
              <a:ext cx="368300" cy="2174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4799" tIns="47399" rIns="94799" bIns="47399"/>
            <a:lstStyle/>
            <a:p>
              <a:endParaRPr lang="en-US" dirty="0"/>
            </a:p>
          </p:txBody>
        </p:sp>
        <p:sp>
          <p:nvSpPr>
            <p:cNvPr id="143370" name="Rectangle 1034"/>
            <p:cNvSpPr>
              <a:spLocks noChangeArrowheads="1"/>
            </p:cNvSpPr>
            <p:nvPr/>
          </p:nvSpPr>
          <p:spPr bwMode="auto">
            <a:xfrm>
              <a:off x="3871916" y="8066967"/>
              <a:ext cx="282575" cy="7858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7009" tIns="48504" rIns="97009" bIns="48504" anchor="ctr"/>
            <a:lstStyle/>
            <a:p>
              <a:pPr defTabSz="967702" eaLnBrk="0" hangingPunct="0"/>
              <a:endParaRPr lang="en-US" sz="2600" dirty="0"/>
            </a:p>
          </p:txBody>
        </p:sp>
        <p:sp>
          <p:nvSpPr>
            <p:cNvPr id="143371" name="Freeform 1035"/>
            <p:cNvSpPr>
              <a:spLocks/>
            </p:cNvSpPr>
            <p:nvPr/>
          </p:nvSpPr>
          <p:spPr bwMode="auto">
            <a:xfrm>
              <a:off x="3983041" y="7898695"/>
              <a:ext cx="28575" cy="163512"/>
            </a:xfrm>
            <a:custGeom>
              <a:avLst/>
              <a:gdLst>
                <a:gd name="T0" fmla="*/ 2147483647 w 17"/>
                <a:gd name="T1" fmla="*/ 2147483647 h 97"/>
                <a:gd name="T2" fmla="*/ 2147483647 w 17"/>
                <a:gd name="T3" fmla="*/ 2147483647 h 97"/>
                <a:gd name="T4" fmla="*/ 0 w 17"/>
                <a:gd name="T5" fmla="*/ 2147483647 h 97"/>
                <a:gd name="T6" fmla="*/ 0 w 17"/>
                <a:gd name="T7" fmla="*/ 2147483647 h 97"/>
                <a:gd name="T8" fmla="*/ 0 w 17"/>
                <a:gd name="T9" fmla="*/ 0 h 97"/>
                <a:gd name="T10" fmla="*/ 0 60000 65536"/>
                <a:gd name="T11" fmla="*/ 0 60000 65536"/>
                <a:gd name="T12" fmla="*/ 0 60000 65536"/>
                <a:gd name="T13" fmla="*/ 0 60000 65536"/>
                <a:gd name="T14" fmla="*/ 0 60000 65536"/>
                <a:gd name="T15" fmla="*/ 0 w 17"/>
                <a:gd name="T16" fmla="*/ 0 h 97"/>
                <a:gd name="T17" fmla="*/ 17 w 17"/>
                <a:gd name="T18" fmla="*/ 97 h 97"/>
              </a:gdLst>
              <a:ahLst/>
              <a:cxnLst>
                <a:cxn ang="T10">
                  <a:pos x="T0" y="T1"/>
                </a:cxn>
                <a:cxn ang="T11">
                  <a:pos x="T2" y="T3"/>
                </a:cxn>
                <a:cxn ang="T12">
                  <a:pos x="T4" y="T5"/>
                </a:cxn>
                <a:cxn ang="T13">
                  <a:pos x="T6" y="T7"/>
                </a:cxn>
                <a:cxn ang="T14">
                  <a:pos x="T8" y="T9"/>
                </a:cxn>
              </a:cxnLst>
              <a:rect l="T15" t="T16" r="T17" b="T18"/>
              <a:pathLst>
                <a:path w="17" h="97">
                  <a:moveTo>
                    <a:pt x="16" y="96"/>
                  </a:moveTo>
                  <a:lnTo>
                    <a:pt x="16" y="69"/>
                  </a:lnTo>
                  <a:lnTo>
                    <a:pt x="0" y="46"/>
                  </a:lnTo>
                  <a:lnTo>
                    <a:pt x="0" y="23"/>
                  </a:lnTo>
                  <a:lnTo>
                    <a:pt x="0"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7009" tIns="48504" rIns="97009" bIns="48504"/>
            <a:lstStyle/>
            <a:p>
              <a:endParaRPr lang="en-US" dirty="0"/>
            </a:p>
          </p:txBody>
        </p:sp>
        <p:sp>
          <p:nvSpPr>
            <p:cNvPr id="143372" name="Rectangle 1036"/>
            <p:cNvSpPr>
              <a:spLocks noChangeArrowheads="1"/>
            </p:cNvSpPr>
            <p:nvPr/>
          </p:nvSpPr>
          <p:spPr bwMode="auto">
            <a:xfrm>
              <a:off x="5119688" y="6987470"/>
              <a:ext cx="990564" cy="27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998" tIns="47157" rIns="95998" bIns="47157">
              <a:spAutoFit/>
            </a:bodyPr>
            <a:lstStyle/>
            <a:p>
              <a:pPr defTabSz="967702" eaLnBrk="0" hangingPunct="0"/>
              <a:r>
                <a:rPr lang="en-US" sz="1200" dirty="0">
                  <a:latin typeface="Calibri" panose="020F0502020204030204" pitchFamily="34" charset="0"/>
                  <a:cs typeface="Calibri" panose="020F0502020204030204" pitchFamily="34" charset="0"/>
                </a:rPr>
                <a:t>One Candela</a:t>
              </a:r>
            </a:p>
          </p:txBody>
        </p:sp>
        <p:sp>
          <p:nvSpPr>
            <p:cNvPr id="143373" name="Rectangle 1037"/>
            <p:cNvSpPr>
              <a:spLocks noChangeArrowheads="1"/>
            </p:cNvSpPr>
            <p:nvPr/>
          </p:nvSpPr>
          <p:spPr bwMode="auto">
            <a:xfrm>
              <a:off x="1706567" y="7709781"/>
              <a:ext cx="193936" cy="27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998" tIns="47157" rIns="95998" bIns="47157">
              <a:spAutoFit/>
            </a:bodyPr>
            <a:lstStyle/>
            <a:p>
              <a:pPr defTabSz="967702" eaLnBrk="0" hangingPunct="0"/>
              <a:endParaRPr lang="en-US" sz="1200" dirty="0"/>
            </a:p>
          </p:txBody>
        </p:sp>
        <p:sp>
          <p:nvSpPr>
            <p:cNvPr id="143374" name="Line 1038"/>
            <p:cNvSpPr>
              <a:spLocks noChangeShapeType="1"/>
            </p:cNvSpPr>
            <p:nvPr/>
          </p:nvSpPr>
          <p:spPr bwMode="auto">
            <a:xfrm flipH="1">
              <a:off x="4648203" y="7100184"/>
              <a:ext cx="487362"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4799" tIns="47399" rIns="94799" bIns="47399"/>
            <a:lstStyle/>
            <a:p>
              <a:endParaRPr lang="en-US" dirty="0"/>
            </a:p>
          </p:txBody>
        </p:sp>
        <p:sp>
          <p:nvSpPr>
            <p:cNvPr id="143375" name="Line 1039"/>
            <p:cNvSpPr>
              <a:spLocks noChangeShapeType="1"/>
            </p:cNvSpPr>
            <p:nvPr/>
          </p:nvSpPr>
          <p:spPr bwMode="auto">
            <a:xfrm flipH="1">
              <a:off x="4160841" y="7179560"/>
              <a:ext cx="487361" cy="479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4799" tIns="47399" rIns="94799" bIns="47399"/>
            <a:lstStyle/>
            <a:p>
              <a:endParaRPr lang="en-US" dirty="0"/>
            </a:p>
          </p:txBody>
        </p:sp>
        <p:sp>
          <p:nvSpPr>
            <p:cNvPr id="143376" name="Rectangle 1042"/>
            <p:cNvSpPr>
              <a:spLocks noChangeArrowheads="1"/>
            </p:cNvSpPr>
            <p:nvPr/>
          </p:nvSpPr>
          <p:spPr bwMode="auto">
            <a:xfrm>
              <a:off x="1787528" y="6828720"/>
              <a:ext cx="913620" cy="27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998" tIns="47157" rIns="95998" bIns="47157">
              <a:spAutoFit/>
            </a:bodyPr>
            <a:lstStyle/>
            <a:p>
              <a:pPr defTabSz="967702" eaLnBrk="0" hangingPunct="0"/>
              <a:r>
                <a:rPr lang="en-US" sz="1200" dirty="0">
                  <a:latin typeface="Calibri" panose="020F0502020204030204" pitchFamily="34" charset="0"/>
                  <a:cs typeface="Calibri" panose="020F0502020204030204" pitchFamily="34" charset="0"/>
                </a:rPr>
                <a:t>One Lumen</a:t>
              </a:r>
            </a:p>
          </p:txBody>
        </p:sp>
        <p:sp>
          <p:nvSpPr>
            <p:cNvPr id="143377" name="Line 1043"/>
            <p:cNvSpPr>
              <a:spLocks noChangeShapeType="1"/>
            </p:cNvSpPr>
            <p:nvPr/>
          </p:nvSpPr>
          <p:spPr bwMode="auto">
            <a:xfrm>
              <a:off x="2778125" y="6939843"/>
              <a:ext cx="3254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4799" tIns="47399" rIns="94799" bIns="47399"/>
            <a:lstStyle/>
            <a:p>
              <a:endParaRPr lang="en-US" dirty="0"/>
            </a:p>
          </p:txBody>
        </p:sp>
        <p:sp>
          <p:nvSpPr>
            <p:cNvPr id="143378" name="Line 1044"/>
            <p:cNvSpPr>
              <a:spLocks noChangeShapeType="1"/>
            </p:cNvSpPr>
            <p:nvPr/>
          </p:nvSpPr>
          <p:spPr bwMode="auto">
            <a:xfrm>
              <a:off x="3103567" y="6939844"/>
              <a:ext cx="325437" cy="39846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4799" tIns="47399" rIns="94799" bIns="47399"/>
            <a:lstStyle/>
            <a:p>
              <a:endParaRPr lang="en-US" dirty="0"/>
            </a:p>
          </p:txBody>
        </p:sp>
        <p:sp>
          <p:nvSpPr>
            <p:cNvPr id="143379" name="Line 1045"/>
            <p:cNvSpPr>
              <a:spLocks noChangeShapeType="1"/>
            </p:cNvSpPr>
            <p:nvPr/>
          </p:nvSpPr>
          <p:spPr bwMode="auto">
            <a:xfrm>
              <a:off x="3997328" y="7819322"/>
              <a:ext cx="976313" cy="319087"/>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4799" tIns="47399" rIns="94799" bIns="47399"/>
            <a:lstStyle/>
            <a:p>
              <a:endParaRPr lang="en-US" dirty="0"/>
            </a:p>
          </p:txBody>
        </p:sp>
        <p:sp>
          <p:nvSpPr>
            <p:cNvPr id="143380" name="Rectangle 1046"/>
            <p:cNvSpPr>
              <a:spLocks noChangeArrowheads="1"/>
            </p:cNvSpPr>
            <p:nvPr/>
          </p:nvSpPr>
          <p:spPr bwMode="auto">
            <a:xfrm>
              <a:off x="5119691" y="7870120"/>
              <a:ext cx="1030254" cy="43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998" tIns="47157" rIns="95998" bIns="47157">
              <a:spAutoFit/>
            </a:bodyPr>
            <a:lstStyle/>
            <a:p>
              <a:pPr defTabSz="967702" eaLnBrk="0" hangingPunct="0"/>
              <a:r>
                <a:rPr lang="en-US" sz="1200" dirty="0">
                  <a:latin typeface="Calibri" panose="020F0502020204030204" pitchFamily="34" charset="0"/>
                  <a:cs typeface="Calibri" panose="020F0502020204030204" pitchFamily="34" charset="0"/>
                </a:rPr>
                <a:t>Unit Distance</a:t>
              </a:r>
            </a:p>
            <a:p>
              <a:pPr defTabSz="967702" eaLnBrk="0" hangingPunct="0"/>
              <a:r>
                <a:rPr lang="en-US" sz="1000" dirty="0">
                  <a:latin typeface="Calibri" panose="020F0502020204030204" pitchFamily="34" charset="0"/>
                  <a:cs typeface="Calibri" panose="020F0502020204030204" pitchFamily="34" charset="0"/>
                </a:rPr>
                <a:t>    (i.e., 1 foot)</a:t>
              </a:r>
            </a:p>
          </p:txBody>
        </p:sp>
      </p:grpSp>
      <p:sp>
        <p:nvSpPr>
          <p:cNvPr id="143362" name="Rectangle 1026"/>
          <p:cNvSpPr>
            <a:spLocks noGrp="1" noChangeArrowheads="1"/>
          </p:cNvSpPr>
          <p:nvPr>
            <p:ph type="body" idx="1"/>
          </p:nvPr>
        </p:nvSpPr>
        <p:spPr>
          <a:xfrm>
            <a:off x="752475" y="4280138"/>
            <a:ext cx="6015037" cy="270288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033">
              <a:spcAft>
                <a:spcPts val="448"/>
              </a:spcAft>
              <a:defRPr/>
            </a:pPr>
            <a:r>
              <a:rPr lang="en-US" dirty="0"/>
              <a:t>A </a:t>
            </a:r>
            <a:r>
              <a:rPr lang="en-US" b="1" dirty="0"/>
              <a:t>lamp</a:t>
            </a:r>
            <a:r>
              <a:rPr lang="en-US" dirty="0"/>
              <a:t> is a general term that refers to the enclosure of the light source</a:t>
            </a:r>
            <a:r>
              <a:rPr lang="en-US" baseline="0" dirty="0"/>
              <a:t>, the </a:t>
            </a:r>
            <a:r>
              <a:rPr lang="en-US" dirty="0"/>
              <a:t>light producing elements and their connection to power.</a:t>
            </a:r>
            <a:r>
              <a:rPr lang="en-US" baseline="0" dirty="0"/>
              <a:t> A lamp includes all types of </a:t>
            </a:r>
            <a:r>
              <a:rPr lang="en-US" dirty="0"/>
              <a:t>bulbs and tube</a:t>
            </a:r>
            <a:r>
              <a:rPr lang="en-US" baseline="0" dirty="0"/>
              <a:t>s, and is rated in lumens (also known as total lumens, lamp lumens, or light source lumens)</a:t>
            </a:r>
            <a:r>
              <a:rPr lang="en-US" dirty="0"/>
              <a:t>. </a:t>
            </a:r>
          </a:p>
          <a:p>
            <a:pPr defTabSz="914033">
              <a:spcAft>
                <a:spcPts val="448"/>
              </a:spcAft>
              <a:defRPr/>
            </a:pPr>
            <a:r>
              <a:rPr lang="en-US" dirty="0"/>
              <a:t>A </a:t>
            </a:r>
            <a:r>
              <a:rPr lang="en-US" b="1" dirty="0"/>
              <a:t>lumen</a:t>
            </a:r>
            <a:r>
              <a:rPr lang="en-US" dirty="0"/>
              <a:t> is the term given to a unit of light visible to the human eye. Lamp catalogs list the lumen ratings for lamps</a:t>
            </a:r>
            <a:r>
              <a:rPr lang="en-US" baseline="0" dirty="0"/>
              <a:t>. A lamp with a higher lumen rating produces more light. </a:t>
            </a:r>
            <a:r>
              <a:rPr lang="en-US" dirty="0"/>
              <a:t>Values found</a:t>
            </a:r>
            <a:r>
              <a:rPr lang="en-US" baseline="0" dirty="0"/>
              <a:t> in lamp catalogs can vary by manufacturer for the same lamp. </a:t>
            </a:r>
            <a:r>
              <a:rPr lang="en-US" dirty="0"/>
              <a:t>A catalog rating for standard, 32 watt T8 tubes is 2900 lumens,</a:t>
            </a:r>
            <a:r>
              <a:rPr lang="en-US" baseline="0" dirty="0"/>
              <a:t> but can also be 2850 or 2950, depending on the manufacturer, for example.</a:t>
            </a:r>
          </a:p>
          <a:p>
            <a:pPr marL="0" marR="0" lvl="0" indent="0" algn="l" defTabSz="914033" rtl="0" eaLnBrk="0" fontAlgn="base" latinLnBrk="0" hangingPunct="0">
              <a:lnSpc>
                <a:spcPct val="100000"/>
              </a:lnSpc>
              <a:spcBef>
                <a:spcPts val="0"/>
              </a:spcBef>
              <a:spcAft>
                <a:spcPts val="448"/>
              </a:spcAft>
              <a:buClrTx/>
              <a:buSzTx/>
              <a:buFontTx/>
              <a:buNone/>
              <a:tabLst/>
              <a:defRPr/>
            </a:pPr>
            <a:r>
              <a:rPr lang="en-US" baseline="0" dirty="0"/>
              <a:t>A </a:t>
            </a:r>
            <a:r>
              <a:rPr lang="en-US" b="1" baseline="0" dirty="0"/>
              <a:t>luminaire </a:t>
            </a:r>
            <a:r>
              <a:rPr lang="en-US" baseline="0" dirty="0"/>
              <a:t>refers to a complete lighting unit consisting of a light source, power supply, ballasts or drivers, and other components required for its operation and distribution of the light. This term is sometimes used interchangeably with the term “light fixture”. </a:t>
            </a:r>
          </a:p>
        </p:txBody>
      </p:sp>
    </p:spTree>
    <p:extLst>
      <p:ext uri="{BB962C8B-B14F-4D97-AF65-F5344CB8AC3E}">
        <p14:creationId xmlns:p14="http://schemas.microsoft.com/office/powerpoint/2010/main" val="2176487544"/>
      </p:ext>
    </p:extLst>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877888" y="542925"/>
            <a:ext cx="5559425" cy="4168775"/>
          </a:xfrm>
          <a:prstGeom prst="rect">
            <a:avLst/>
          </a:prstGeom>
          <a:ln/>
        </p:spPr>
      </p:sp>
      <p:sp>
        <p:nvSpPr>
          <p:cNvPr id="144387" name="Rectangle 3"/>
          <p:cNvSpPr>
            <a:spLocks noGrp="1" noChangeArrowheads="1"/>
          </p:cNvSpPr>
          <p:nvPr>
            <p:ph type="body" idx="1"/>
          </p:nvPr>
        </p:nvSpPr>
        <p:spPr>
          <a:xfrm>
            <a:off x="682415" y="5391374"/>
            <a:ext cx="5946987" cy="338348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8"/>
              </a:spcAft>
            </a:pPr>
            <a:r>
              <a:rPr lang="en-US" b="1" dirty="0"/>
              <a:t>Footcandle</a:t>
            </a:r>
            <a:r>
              <a:rPr lang="en-US" dirty="0"/>
              <a:t> (FC) is the amount of light falling on a surface. It is the most practical measurement of illumination</a:t>
            </a:r>
            <a:r>
              <a:rPr lang="en-US" baseline="0" dirty="0"/>
              <a:t>.  It is defined as the amount of light (lumens) divided by the area in square feet (lumens/SF). Note: This formula provides an estimate, as environmental factors can affect FC readings.</a:t>
            </a:r>
            <a:endParaRPr lang="en-US" dirty="0"/>
          </a:p>
          <a:p>
            <a:pPr>
              <a:spcAft>
                <a:spcPts val="448"/>
              </a:spcAft>
            </a:pPr>
            <a:r>
              <a:rPr lang="en-US" dirty="0"/>
              <a:t>The</a:t>
            </a:r>
            <a:r>
              <a:rPr lang="en-US" baseline="0" dirty="0"/>
              <a:t> light level in f</a:t>
            </a:r>
            <a:r>
              <a:rPr lang="en-US" dirty="0"/>
              <a:t>ootcandles is dependent on the distance of the light source to the surface being lighted. Light meters are used to measure lighting levels in footcandles. Inexpensive light meters with reasonable accuracy are widely available. Light meter apps for smartphones are also available but are typically not very accurate, so these should be used for demonstration purposes only.</a:t>
            </a:r>
            <a:endParaRPr lang="en-US" baseline="0" dirty="0"/>
          </a:p>
          <a:p>
            <a:pPr>
              <a:spcAft>
                <a:spcPts val="448"/>
              </a:spcAft>
            </a:pPr>
            <a:r>
              <a:rPr lang="en-US" b="1" dirty="0"/>
              <a:t>LUX </a:t>
            </a:r>
            <a:r>
              <a:rPr lang="en-US" dirty="0"/>
              <a:t>is the SI (International System) derived unit of illuminance and luminous emittance, measuring luminous flux per unit area. It is equal to one lumen per square.</a:t>
            </a:r>
            <a:endParaRPr lang="en-US" b="1" dirty="0"/>
          </a:p>
        </p:txBody>
      </p:sp>
    </p:spTree>
    <p:extLst>
      <p:ext uri="{BB962C8B-B14F-4D97-AF65-F5344CB8AC3E}">
        <p14:creationId xmlns:p14="http://schemas.microsoft.com/office/powerpoint/2010/main" val="248072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body" idx="1"/>
          </p:nvPr>
        </p:nvSpPr>
        <p:spPr>
          <a:xfrm>
            <a:off x="695325" y="5182391"/>
            <a:ext cx="5951747" cy="383619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65"/>
              </a:spcAft>
            </a:pPr>
            <a:r>
              <a:rPr lang="en-US" b="1" dirty="0"/>
              <a:t>Initial Light Level </a:t>
            </a:r>
            <a:r>
              <a:rPr lang="en-US" dirty="0"/>
              <a:t>reflects the condition when a new, or newly-cleaned system is fully operational.  Lenses and reflectors that are clean are more efficient. New lamps are performing at their highest level in that application. An important characteristic of a new lamp is that it is producing </a:t>
            </a:r>
            <a:r>
              <a:rPr lang="en-US" u="sng" dirty="0"/>
              <a:t>more</a:t>
            </a:r>
            <a:r>
              <a:rPr lang="en-US" dirty="0"/>
              <a:t> lumens than the rated value in a lamp catalog. </a:t>
            </a:r>
            <a:r>
              <a:rPr lang="en-US" dirty="0">
                <a:effectLst/>
              </a:rPr>
              <a:t>T</a:t>
            </a:r>
            <a:r>
              <a:rPr lang="en-US" dirty="0">
                <a:effectLst/>
                <a:ea typeface="Calibri" panose="020F0502020204030204" pitchFamily="34" charset="0"/>
              </a:rPr>
              <a:t>he most accurate measurement of lamp lumens is the mean lumens indicated in the lamp catalog.  Mean lumens indicate the average lumens available in the lamp over lifetime.</a:t>
            </a:r>
            <a:endParaRPr lang="en-US" dirty="0"/>
          </a:p>
          <a:p>
            <a:pPr>
              <a:spcAft>
                <a:spcPts val="448"/>
              </a:spcAft>
            </a:pPr>
            <a:r>
              <a:rPr lang="en-US" b="1" dirty="0">
                <a:latin typeface="+mj-lt"/>
              </a:rPr>
              <a:t>Lumen Depreciation: </a:t>
            </a:r>
            <a:r>
              <a:rPr lang="en-US" dirty="0">
                <a:solidFill>
                  <a:srgbClr val="000000"/>
                </a:solidFill>
                <a:latin typeface="+mj-lt"/>
              </a:rPr>
              <a:t>Lumen depreciation refers to the loss of the original light output of the lamp or fixture that occurs over time. </a:t>
            </a:r>
            <a:r>
              <a:rPr lang="en-US" dirty="0">
                <a:latin typeface="+mj-lt"/>
              </a:rPr>
              <a:t>Lamps and fixtures do not work like new throughout their lifetimes. Light</a:t>
            </a:r>
            <a:r>
              <a:rPr lang="en-US" baseline="0" dirty="0">
                <a:latin typeface="+mj-lt"/>
              </a:rPr>
              <a:t> output normally depreciates over time.  As </a:t>
            </a:r>
            <a:r>
              <a:rPr lang="en-US" dirty="0">
                <a:latin typeface="+mj-lt"/>
              </a:rPr>
              <a:t>fixtures and room surfaces accumulate dirt, there is a reduction in</a:t>
            </a:r>
            <a:r>
              <a:rPr lang="en-US" baseline="0" dirty="0">
                <a:latin typeface="+mj-lt"/>
              </a:rPr>
              <a:t> the amount of  transmitted or reflected light. </a:t>
            </a:r>
            <a:r>
              <a:rPr lang="en-US" dirty="0">
                <a:latin typeface="+mj-lt"/>
              </a:rPr>
              <a:t>The percentage of depreciation is expressed so that the value shows how much light is still available.</a:t>
            </a:r>
            <a:r>
              <a:rPr lang="en-US" baseline="0" dirty="0">
                <a:latin typeface="+mj-lt"/>
              </a:rPr>
              <a:t> </a:t>
            </a:r>
            <a:r>
              <a:rPr lang="en-US" dirty="0">
                <a:latin typeface="+mj-lt"/>
              </a:rPr>
              <a:t>A depreciation of 75% means that the light output is 75 percent of the initial light output. </a:t>
            </a:r>
          </a:p>
        </p:txBody>
      </p:sp>
      <p:sp>
        <p:nvSpPr>
          <p:cNvPr id="225283" name="Rectangle 3"/>
          <p:cNvSpPr>
            <a:spLocks noGrp="1" noRot="1" noChangeAspect="1" noChangeArrowheads="1" noTextEdit="1"/>
          </p:cNvSpPr>
          <p:nvPr>
            <p:ph type="sldImg"/>
          </p:nvPr>
        </p:nvSpPr>
        <p:spPr>
          <a:xfrm>
            <a:off x="857250" y="531813"/>
            <a:ext cx="5599113" cy="4198937"/>
          </a:xfrm>
          <a:prstGeom prst="rect">
            <a:avLst/>
          </a:prstGeom>
          <a:ln cap="flat"/>
        </p:spPr>
      </p:sp>
    </p:spTree>
    <p:extLst>
      <p:ext uri="{BB962C8B-B14F-4D97-AF65-F5344CB8AC3E}">
        <p14:creationId xmlns:p14="http://schemas.microsoft.com/office/powerpoint/2010/main" val="14978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40910180"/>
      </p:ext>
    </p:extLst>
  </p:cSld>
  <p:clrMapOvr>
    <a:masterClrMapping/>
  </p:clrMapOvr>
  <p:transition>
    <p:wipe dir="r"/>
  </p:transition>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42632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6876"/>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47312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744448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803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532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01623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077310"/>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477000" cy="9906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dirty="0"/>
              <a:t>Click icon to add chart</a:t>
            </a:r>
          </a:p>
        </p:txBody>
      </p:sp>
    </p:spTree>
    <p:extLst>
      <p:ext uri="{BB962C8B-B14F-4D97-AF65-F5344CB8AC3E}">
        <p14:creationId xmlns:p14="http://schemas.microsoft.com/office/powerpoint/2010/main" val="18184504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730052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19804078"/>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346227"/>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dirty="0"/>
              <a:t>Click icon to add online image</a:t>
            </a:r>
          </a:p>
        </p:txBody>
      </p:sp>
    </p:spTree>
    <p:extLst>
      <p:ext uri="{BB962C8B-B14F-4D97-AF65-F5344CB8AC3E}">
        <p14:creationId xmlns:p14="http://schemas.microsoft.com/office/powerpoint/2010/main" val="3136093832"/>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196890337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marL="969938" indent="-338130">
              <a:defRPr>
                <a:solidFill>
                  <a:schemeClr val="tx1"/>
                </a:solidFill>
              </a:defRPr>
            </a:lvl3pPr>
            <a:lvl4pPr marL="1317592" indent="-347654">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3/27/2025</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3" y="2520145"/>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376208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0278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endParaRPr lang="en-US" dirty="0"/>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67663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p>
        </p:txBody>
      </p:sp>
      <p:pic>
        <p:nvPicPr>
          <p:cNvPr id="2" name="Picture 1" descr="Logo&#10;&#10;Description automatically generated">
            <a:extLst>
              <a:ext uri="{FF2B5EF4-FFF2-40B4-BE49-F238E27FC236}">
                <a16:creationId xmlns:a16="http://schemas.microsoft.com/office/drawing/2014/main" id="{310CF250-EF30-2FED-A13F-272AC1365BE5}"/>
              </a:ext>
            </a:extLst>
          </p:cNvPr>
          <p:cNvPicPr>
            <a:picLocks noChangeAspect="1"/>
          </p:cNvPicPr>
          <p:nvPr userDrawn="1"/>
        </p:nvPicPr>
        <p:blipFill>
          <a:blip r:embed="rId19"/>
          <a:stretch>
            <a:fillRect/>
          </a:stretch>
        </p:blipFill>
        <p:spPr>
          <a:xfrm>
            <a:off x="6869273" y="224484"/>
            <a:ext cx="1741327" cy="1070916"/>
          </a:xfrm>
          <a:prstGeom prst="rect">
            <a:avLst/>
          </a:prstGeom>
        </p:spPr>
      </p:pic>
    </p:spTree>
    <p:extLst>
      <p:ext uri="{BB962C8B-B14F-4D97-AF65-F5344CB8AC3E}">
        <p14:creationId xmlns:p14="http://schemas.microsoft.com/office/powerpoint/2010/main" val="366527903"/>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p:titleStyle>
    <p:bodyStyle>
      <a:lvl1pPr marL="342891" indent="-342891" algn="l" rtl="0" eaLnBrk="1" fontAlgn="base" hangingPunct="1">
        <a:spcBef>
          <a:spcPct val="20000"/>
        </a:spcBef>
        <a:spcAft>
          <a:spcPct val="0"/>
        </a:spcAft>
        <a:defRPr sz="2800">
          <a:solidFill>
            <a:schemeClr val="tx1"/>
          </a:solidFill>
          <a:latin typeface="+mn-lt"/>
          <a:ea typeface="+mn-ea"/>
          <a:cs typeface="+mn-cs"/>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1" fontAlgn="base" hangingPunct="1">
        <a:spcBef>
          <a:spcPct val="20000"/>
        </a:spcBef>
        <a:spcAft>
          <a:spcPct val="0"/>
        </a:spcAft>
        <a:buChar char="–"/>
        <a:defRPr sz="2000">
          <a:solidFill>
            <a:schemeClr val="tx1"/>
          </a:solidFill>
          <a:latin typeface="Times New Roman" pitchFamily="18" charset="0"/>
        </a:defRPr>
      </a:lvl4pPr>
      <a:lvl5pPr marL="1771606" indent="-228594" algn="l" rtl="0" eaLnBrk="1" fontAlgn="base" hangingPunct="1">
        <a:spcBef>
          <a:spcPct val="20000"/>
        </a:spcBef>
        <a:spcAft>
          <a:spcPct val="0"/>
        </a:spcAft>
        <a:buChar char="»"/>
        <a:defRPr sz="2000">
          <a:solidFill>
            <a:schemeClr val="tx1"/>
          </a:solidFill>
          <a:latin typeface="Times New Roman" pitchFamily="18"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http://www.publicdomainpictures.net/view-image.php?image=194482&amp;picture=desk-lam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29.pn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32.jpeg"/><Relationship Id="rId4" Type="http://schemas.openxmlformats.org/officeDocument/2006/relationships/diagramLayout" Target="../diagrams/layout11.xml"/><Relationship Id="rId9"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4.wmf"/><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12.xml"/><Relationship Id="rId11" Type="http://schemas.openxmlformats.org/officeDocument/2006/relationships/image" Target="../media/image59.jpeg"/><Relationship Id="rId5" Type="http://schemas.openxmlformats.org/officeDocument/2006/relationships/diagramQuickStyle" Target="../diagrams/quickStyle12.xml"/><Relationship Id="rId10" Type="http://schemas.openxmlformats.org/officeDocument/2006/relationships/image" Target="../media/image58.jpeg"/><Relationship Id="rId4" Type="http://schemas.openxmlformats.org/officeDocument/2006/relationships/diagramLayout" Target="../diagrams/layout12.xml"/><Relationship Id="rId9"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640255-F7D7-448F-9EB5-CCE1017B70B6}"/>
              </a:ext>
            </a:extLst>
          </p:cNvPr>
          <p:cNvSpPr/>
          <p:nvPr/>
        </p:nvSpPr>
        <p:spPr>
          <a:xfrm>
            <a:off x="288469" y="4419600"/>
            <a:ext cx="8567059" cy="707886"/>
          </a:xfrm>
          <a:prstGeom prst="rect">
            <a:avLst/>
          </a:prstGeom>
        </p:spPr>
        <p:txBody>
          <a:bodyPr wrap="square">
            <a:spAutoFit/>
          </a:bodyPr>
          <a:lstStyle/>
          <a:p>
            <a:pPr algn="ctr"/>
            <a:r>
              <a:rPr lang="en-US" sz="4000" b="1" kern="0" dirty="0">
                <a:solidFill>
                  <a:srgbClr val="6E94A6"/>
                </a:solidFill>
                <a:latin typeface="+mj-lt"/>
                <a:ea typeface="+mj-ea"/>
                <a:cs typeface="+mj-cs"/>
              </a:rPr>
              <a:t>Part 3: Lighting Fundamentals</a:t>
            </a:r>
            <a:endParaRPr lang="en-US" dirty="0">
              <a:solidFill>
                <a:srgbClr val="6E94A6"/>
              </a:solidFill>
              <a:latin typeface="+mj-lt"/>
            </a:endParaRPr>
          </a:p>
        </p:txBody>
      </p:sp>
      <p:sp>
        <p:nvSpPr>
          <p:cNvPr id="5" name="Rectangle 2">
            <a:extLst>
              <a:ext uri="{FF2B5EF4-FFF2-40B4-BE49-F238E27FC236}">
                <a16:creationId xmlns:a16="http://schemas.microsoft.com/office/drawing/2014/main" id="{ABDBB9D3-3623-4B4D-9C6A-A44068ED885E}"/>
              </a:ext>
            </a:extLst>
          </p:cNvPr>
          <p:cNvSpPr txBox="1">
            <a:spLocks noChangeArrowheads="1"/>
          </p:cNvSpPr>
          <p:nvPr/>
        </p:nvSpPr>
        <p:spPr bwMode="auto">
          <a:xfrm>
            <a:off x="569929" y="2933700"/>
            <a:ext cx="800414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00000"/>
              </a:solidFill>
              <a:effectLst/>
              <a:uLnTx/>
              <a:uFillTx/>
              <a:latin typeface="Arial"/>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j-ea"/>
                <a:cs typeface="+mj-cs"/>
              </a:rPr>
              <a:t>Fundamentals of Energy Efficient Building Operations </a:t>
            </a:r>
            <a:endParaRPr kumimoji="0" lang="en-US" sz="4000" b="1" i="0" u="none" strike="noStrike" kern="0" cap="none" spc="0" normalizeH="0" baseline="0" noProof="0" dirty="0">
              <a:ln>
                <a:noFill/>
              </a:ln>
              <a:solidFill>
                <a:srgbClr val="000000"/>
              </a:solidFill>
              <a:effectLst/>
              <a:uLnTx/>
              <a:uFillTx/>
              <a:latin typeface="Arial"/>
              <a:ea typeface="+mj-ea"/>
              <a:cs typeface="+mj-cs"/>
            </a:endParaRPr>
          </a:p>
        </p:txBody>
      </p:sp>
      <p:pic>
        <p:nvPicPr>
          <p:cNvPr id="2" name="Picture 1">
            <a:extLst>
              <a:ext uri="{FF2B5EF4-FFF2-40B4-BE49-F238E27FC236}">
                <a16:creationId xmlns:a16="http://schemas.microsoft.com/office/drawing/2014/main" id="{6C6F61B5-77A5-4284-7AC8-8DB4B6DA87D9}"/>
              </a:ext>
            </a:extLst>
          </p:cNvPr>
          <p:cNvPicPr>
            <a:picLocks noChangeAspect="1" noChangeArrowheads="1"/>
          </p:cNvPicPr>
          <p:nvPr/>
        </p:nvPicPr>
        <p:blipFill>
          <a:blip r:embed="rId3"/>
          <a:srcRect/>
          <a:stretch/>
        </p:blipFill>
        <p:spPr bwMode="auto">
          <a:xfrm>
            <a:off x="143509" y="0"/>
            <a:ext cx="8856984" cy="2819399"/>
          </a:xfrm>
          <a:prstGeom prst="rect">
            <a:avLst/>
          </a:prstGeom>
          <a:solidFill>
            <a:schemeClr val="bg1"/>
          </a:solidFill>
          <a:ln>
            <a:noFill/>
          </a:ln>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GB" sz="1350" dirty="0">
                  <a:solidFill>
                    <a:prstClr val="white"/>
                  </a:solidFill>
                  <a:latin typeface="Calibri" panose="020F0502020204030204"/>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grpSp>
      </p:gr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a:t>
            </a:r>
          </a:p>
        </p:txBody>
      </p:sp>
      <p:sp>
        <p:nvSpPr>
          <p:cNvPr id="16" name="TextBox 15">
            <a:extLst>
              <a:ext uri="{FF2B5EF4-FFF2-40B4-BE49-F238E27FC236}">
                <a16:creationId xmlns:a16="http://schemas.microsoft.com/office/drawing/2014/main" id="{E8F9827C-1B8B-452F-B020-6E8588A02178}"/>
              </a:ext>
            </a:extLst>
          </p:cNvPr>
          <p:cNvSpPr txBox="1"/>
          <p:nvPr/>
        </p:nvSpPr>
        <p:spPr>
          <a:xfrm>
            <a:off x="381000" y="1556391"/>
            <a:ext cx="8153400" cy="3108543"/>
          </a:xfrm>
          <a:prstGeom prst="rect">
            <a:avLst/>
          </a:prstGeom>
          <a:noFill/>
        </p:spPr>
        <p:txBody>
          <a:bodyPr wrap="square" rtlCol="0">
            <a:spAutoFit/>
          </a:bodyPr>
          <a:lstStyle/>
          <a:p>
            <a:r>
              <a:rPr lang="en-US" sz="2800" dirty="0">
                <a:solidFill>
                  <a:prstClr val="black">
                    <a:lumMod val="75000"/>
                    <a:lumOff val="25000"/>
                  </a:prstClr>
                </a:solidFill>
                <a:latin typeface="+mj-lt"/>
                <a:cs typeface="Arial" panose="020B0604020202020204" pitchFamily="34" charset="0"/>
              </a:rPr>
              <a:t>The total amount of light that a bulb or tube produces is measured in:</a:t>
            </a:r>
          </a:p>
          <a:p>
            <a:endParaRPr lang="en-US" sz="2800" dirty="0">
              <a:solidFill>
                <a:prstClr val="black">
                  <a:lumMod val="75000"/>
                  <a:lumOff val="25000"/>
                </a:prstClr>
              </a:solidFill>
              <a:latin typeface="+mj-lt"/>
            </a:endParaRPr>
          </a:p>
          <a:p>
            <a:pPr marL="514350" indent="-514350">
              <a:buAutoNum type="alphaLcPeriod"/>
            </a:pPr>
            <a:r>
              <a:rPr lang="en-US" sz="2800" dirty="0">
                <a:solidFill>
                  <a:prstClr val="black">
                    <a:lumMod val="75000"/>
                    <a:lumOff val="25000"/>
                  </a:prstClr>
                </a:solidFill>
                <a:latin typeface="+mj-lt"/>
                <a:cs typeface="Arial" panose="020B0604020202020204" pitchFamily="34" charset="0"/>
              </a:rPr>
              <a:t>Footcandles (FC)</a:t>
            </a:r>
          </a:p>
          <a:p>
            <a:pPr marL="514350" indent="-514350">
              <a:buAutoNum type="alphaLcPeriod"/>
            </a:pPr>
            <a:r>
              <a:rPr lang="en-US" sz="2800" dirty="0">
                <a:solidFill>
                  <a:prstClr val="black">
                    <a:lumMod val="75000"/>
                    <a:lumOff val="25000"/>
                  </a:prstClr>
                </a:solidFill>
                <a:latin typeface="+mj-lt"/>
              </a:rPr>
              <a:t>Watts</a:t>
            </a:r>
          </a:p>
          <a:p>
            <a:pPr marL="514350" indent="-514350">
              <a:buAutoNum type="alphaLcPeriod"/>
            </a:pPr>
            <a:r>
              <a:rPr lang="en-US" sz="2800" dirty="0">
                <a:solidFill>
                  <a:prstClr val="black">
                    <a:lumMod val="75000"/>
                    <a:lumOff val="25000"/>
                  </a:prstClr>
                </a:solidFill>
                <a:latin typeface="+mj-lt"/>
                <a:cs typeface="Arial" panose="020B0604020202020204" pitchFamily="34" charset="0"/>
              </a:rPr>
              <a:t>Lumens</a:t>
            </a:r>
          </a:p>
          <a:p>
            <a:pPr marL="514350" indent="-514350">
              <a:buAutoNum type="alphaLcPeriod"/>
            </a:pPr>
            <a:r>
              <a:rPr lang="en-US" sz="2800" dirty="0">
                <a:solidFill>
                  <a:prstClr val="black">
                    <a:lumMod val="75000"/>
                    <a:lumOff val="25000"/>
                  </a:prstClr>
                </a:solidFill>
                <a:latin typeface="+mj-lt"/>
              </a:rPr>
              <a:t>CRI</a:t>
            </a:r>
            <a:endParaRPr lang="en-US" sz="2800" dirty="0">
              <a:solidFill>
                <a:prstClr val="black">
                  <a:lumMod val="75000"/>
                  <a:lumOff val="25000"/>
                </a:prstClr>
              </a:solidFill>
              <a:latin typeface="+mj-lt"/>
              <a:cs typeface="Arial" panose="020B0604020202020204" pitchFamily="34" charset="0"/>
            </a:endParaRPr>
          </a:p>
        </p:txBody>
      </p:sp>
      <p:sp>
        <p:nvSpPr>
          <p:cNvPr id="20" name="Oval 19">
            <a:extLst>
              <a:ext uri="{FF2B5EF4-FFF2-40B4-BE49-F238E27FC236}">
                <a16:creationId xmlns:a16="http://schemas.microsoft.com/office/drawing/2014/main" id="{70D10E8D-888D-412C-91A0-83B3CDC4B1E2}"/>
              </a:ext>
            </a:extLst>
          </p:cNvPr>
          <p:cNvSpPr/>
          <p:nvPr/>
        </p:nvSpPr>
        <p:spPr bwMode="auto">
          <a:xfrm>
            <a:off x="334780" y="3763780"/>
            <a:ext cx="457200" cy="401790"/>
          </a:xfrm>
          <a:prstGeom prst="ellipse">
            <a:avLst/>
          </a:prstGeom>
          <a:noFill/>
          <a:ln w="762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1" name="Oval 20">
            <a:extLst>
              <a:ext uri="{FF2B5EF4-FFF2-40B4-BE49-F238E27FC236}">
                <a16:creationId xmlns:a16="http://schemas.microsoft.com/office/drawing/2014/main" id="{1EE1A81F-3BEB-4BA9-ABC5-25CE3B6ABB36}"/>
              </a:ext>
            </a:extLst>
          </p:cNvPr>
          <p:cNvSpPr/>
          <p:nvPr/>
        </p:nvSpPr>
        <p:spPr bwMode="auto">
          <a:xfrm>
            <a:off x="334780" y="3763780"/>
            <a:ext cx="473440" cy="401790"/>
          </a:xfrm>
          <a:prstGeom prst="ellipse">
            <a:avLst/>
          </a:prstGeom>
          <a:noFill/>
          <a:ln w="1079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28888110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644073" y="1790664"/>
            <a:ext cx="6819900" cy="1447800"/>
          </a:xfrm>
        </p:spPr>
        <p:txBody>
          <a:bodyPr/>
          <a:lstStyle/>
          <a:p>
            <a:pPr lvl="1" eaLnBrk="1" hangingPunct="1">
              <a:buFont typeface="Monotype Sorts" charset="2"/>
              <a:buNone/>
            </a:pPr>
            <a:r>
              <a:rPr lang="en-US" dirty="0">
                <a:solidFill>
                  <a:srgbClr val="000000"/>
                </a:solidFill>
              </a:rPr>
              <a:t>			</a:t>
            </a:r>
            <a:r>
              <a:rPr lang="en-US" sz="3200" dirty="0">
                <a:solidFill>
                  <a:srgbClr val="000000"/>
                </a:solidFill>
              </a:rPr>
              <a:t>	    </a:t>
            </a:r>
            <a:r>
              <a:rPr lang="en-US" sz="2400" dirty="0">
                <a:solidFill>
                  <a:srgbClr val="000000"/>
                </a:solidFill>
              </a:rPr>
              <a:t>light output (lumens)</a:t>
            </a:r>
          </a:p>
          <a:p>
            <a:pPr lvl="1" eaLnBrk="1" hangingPunct="1">
              <a:spcBef>
                <a:spcPts val="0"/>
              </a:spcBef>
              <a:buNone/>
            </a:pPr>
            <a:r>
              <a:rPr lang="en-US" sz="2400" dirty="0">
                <a:solidFill>
                  <a:srgbClr val="000000"/>
                </a:solidFill>
              </a:rPr>
              <a:t>				       power input (watts)</a:t>
            </a:r>
          </a:p>
          <a:p>
            <a:pPr lvl="1" eaLnBrk="1" hangingPunct="1">
              <a:buFont typeface="Monotype Sorts" charset="2"/>
              <a:buNone/>
            </a:pPr>
            <a:endParaRPr lang="en-US" sz="2000" dirty="0">
              <a:solidFill>
                <a:srgbClr val="000000"/>
              </a:solidFill>
            </a:endParaRPr>
          </a:p>
          <a:p>
            <a:pPr eaLnBrk="1" hangingPunct="1"/>
            <a:endParaRPr lang="en-US" dirty="0">
              <a:solidFill>
                <a:srgbClr val="000000"/>
              </a:solidFill>
            </a:endParaRPr>
          </a:p>
        </p:txBody>
      </p:sp>
      <p:sp>
        <p:nvSpPr>
          <p:cNvPr id="22530" name="Rectangle 2"/>
          <p:cNvSpPr>
            <a:spLocks noGrp="1" noChangeArrowheads="1"/>
          </p:cNvSpPr>
          <p:nvPr>
            <p:ph type="title"/>
          </p:nvPr>
        </p:nvSpPr>
        <p:spPr>
          <a:xfrm>
            <a:off x="228602" y="152400"/>
            <a:ext cx="7661275" cy="1143000"/>
          </a:xfrm>
        </p:spPr>
        <p:txBody>
          <a:bodyPr/>
          <a:lstStyle/>
          <a:p>
            <a:pPr eaLnBrk="1" hangingPunct="1"/>
            <a:r>
              <a:rPr lang="en-US" dirty="0">
                <a:solidFill>
                  <a:srgbClr val="000000"/>
                </a:solidFill>
              </a:rPr>
              <a:t>Lamp Characteristics:</a:t>
            </a:r>
            <a:br>
              <a:rPr lang="en-US" dirty="0">
                <a:solidFill>
                  <a:srgbClr val="000000"/>
                </a:solidFill>
              </a:rPr>
            </a:br>
            <a:r>
              <a:rPr lang="en-US" dirty="0">
                <a:solidFill>
                  <a:srgbClr val="000000"/>
                </a:solidFill>
              </a:rPr>
              <a:t>Lumens per Watt (LPW) </a:t>
            </a:r>
          </a:p>
        </p:txBody>
      </p:sp>
      <p:cxnSp>
        <p:nvCxnSpPr>
          <p:cNvPr id="22532" name="Straight Connector 5"/>
          <p:cNvCxnSpPr>
            <a:cxnSpLocks noChangeShapeType="1"/>
          </p:cNvCxnSpPr>
          <p:nvPr/>
        </p:nvCxnSpPr>
        <p:spPr bwMode="auto">
          <a:xfrm>
            <a:off x="2632527" y="2363574"/>
            <a:ext cx="2819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graphicFrame>
        <p:nvGraphicFramePr>
          <p:cNvPr id="4" name="Diagram 3">
            <a:extLst>
              <a:ext uri="{FF2B5EF4-FFF2-40B4-BE49-F238E27FC236}">
                <a16:creationId xmlns:a16="http://schemas.microsoft.com/office/drawing/2014/main" id="{6AA88EA5-2CFB-F37A-C7B8-C03B358106E2}"/>
              </a:ext>
            </a:extLst>
          </p:cNvPr>
          <p:cNvGraphicFramePr/>
          <p:nvPr>
            <p:extLst>
              <p:ext uri="{D42A27DB-BD31-4B8C-83A1-F6EECF244321}">
                <p14:modId xmlns:p14="http://schemas.microsoft.com/office/powerpoint/2010/main" val="1134330897"/>
              </p:ext>
            </p:extLst>
          </p:nvPr>
        </p:nvGraphicFramePr>
        <p:xfrm>
          <a:off x="822129" y="3163710"/>
          <a:ext cx="7255071" cy="3204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3">
            <a:extLst>
              <a:ext uri="{FF2B5EF4-FFF2-40B4-BE49-F238E27FC236}">
                <a16:creationId xmlns:a16="http://schemas.microsoft.com/office/drawing/2014/main" id="{044F3556-DDDF-8863-EDA1-9EDE04459D79}"/>
              </a:ext>
            </a:extLst>
          </p:cNvPr>
          <p:cNvSpPr txBox="1">
            <a:spLocks noChangeArrowheads="1"/>
          </p:cNvSpPr>
          <p:nvPr/>
        </p:nvSpPr>
        <p:spPr bwMode="auto">
          <a:xfrm>
            <a:off x="879927" y="2134974"/>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defRPr sz="2800">
                <a:solidFill>
                  <a:schemeClr val="tx1"/>
                </a:solidFill>
                <a:latin typeface="Arial" panose="020B0604020202020204" pitchFamily="34" charset="0"/>
                <a:ea typeface="+mn-ea"/>
                <a:cs typeface="Arial" panose="020B0604020202020204" pitchFamily="34" charset="0"/>
              </a:defRPr>
            </a:lvl1pPr>
            <a:lvl2pPr marL="742932" indent="-285744" algn="l" rtl="0" eaLnBrk="0" fontAlgn="base" hangingPunct="0">
              <a:spcBef>
                <a:spcPct val="20000"/>
              </a:spcBef>
              <a:spcAft>
                <a:spcPct val="0"/>
              </a:spcAft>
              <a:buClrTx/>
              <a:buSzPct val="100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085824" indent="-228594" algn="l" rtl="0" eaLnBrk="0" fontAlgn="base" hangingPunct="0">
              <a:spcBef>
                <a:spcPct val="20000"/>
              </a:spcBef>
              <a:spcAft>
                <a:spcPct val="0"/>
              </a:spcAft>
              <a:buClr>
                <a:schemeClr val="tx2"/>
              </a:buClr>
              <a:buSzPct val="70000"/>
              <a:buFont typeface="Courier New" panose="02070309020205020404" pitchFamily="49" charset="0"/>
              <a:buChar char="o"/>
              <a:defRPr sz="2400">
                <a:solidFill>
                  <a:schemeClr val="tx1"/>
                </a:solidFill>
                <a:latin typeface="Arial" panose="020B0604020202020204" pitchFamily="34" charset="0"/>
                <a:cs typeface="Arial" panose="020B0604020202020204" pitchFamily="34" charset="0"/>
              </a:defRPr>
            </a:lvl3pPr>
            <a:lvl4pPr marL="1428715" indent="-228594"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4pPr>
            <a:lvl5pPr marL="1771606" indent="-228594"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5pPr>
            <a:lvl6pPr marL="2228795" indent="-228594" algn="l" rtl="0" eaLnBrk="0" fontAlgn="base" hangingPunct="0">
              <a:spcBef>
                <a:spcPct val="20000"/>
              </a:spcBef>
              <a:spcAft>
                <a:spcPct val="0"/>
              </a:spcAft>
              <a:buChar char="»"/>
              <a:defRPr sz="2000">
                <a:solidFill>
                  <a:schemeClr val="tx1"/>
                </a:solidFill>
                <a:latin typeface="Times New Roman" pitchFamily="18" charset="0"/>
              </a:defRPr>
            </a:lvl6pPr>
            <a:lvl7pPr marL="2685984" indent="-228594" algn="l" rtl="0" eaLnBrk="0" fontAlgn="base" hangingPunct="0">
              <a:spcBef>
                <a:spcPct val="20000"/>
              </a:spcBef>
              <a:spcAft>
                <a:spcPct val="0"/>
              </a:spcAft>
              <a:buChar char="»"/>
              <a:defRPr sz="2000">
                <a:solidFill>
                  <a:schemeClr val="tx1"/>
                </a:solidFill>
                <a:latin typeface="Times New Roman" pitchFamily="18" charset="0"/>
              </a:defRPr>
            </a:lvl7pPr>
            <a:lvl8pPr marL="3143172" indent="-228594" algn="l" rtl="0" eaLnBrk="0" fontAlgn="base" hangingPunct="0">
              <a:spcBef>
                <a:spcPct val="20000"/>
              </a:spcBef>
              <a:spcAft>
                <a:spcPct val="0"/>
              </a:spcAft>
              <a:buChar char="»"/>
              <a:defRPr sz="2000">
                <a:solidFill>
                  <a:schemeClr val="tx1"/>
                </a:solidFill>
                <a:latin typeface="Times New Roman" pitchFamily="18" charset="0"/>
              </a:defRPr>
            </a:lvl8pPr>
            <a:lvl9pPr marL="3600361" indent="-228594" algn="l" rtl="0" eaLnBrk="0" fontAlgn="base" hangingPunct="0">
              <a:spcBef>
                <a:spcPct val="20000"/>
              </a:spcBef>
              <a:spcAft>
                <a:spcPct val="0"/>
              </a:spcAft>
              <a:buChar char="»"/>
              <a:defRPr sz="2000">
                <a:solidFill>
                  <a:schemeClr val="tx1"/>
                </a:solidFill>
                <a:latin typeface="Times New Roman" pitchFamily="18" charset="0"/>
              </a:defRPr>
            </a:lvl9pPr>
          </a:lstStyle>
          <a:p>
            <a:pPr lvl="1" eaLnBrk="1" hangingPunct="1">
              <a:buFont typeface="Monotype Sorts" charset="2"/>
              <a:buNone/>
            </a:pPr>
            <a:r>
              <a:rPr lang="en-US" sz="2400" kern="0" dirty="0">
                <a:solidFill>
                  <a:srgbClr val="000000"/>
                </a:solidFill>
              </a:rPr>
              <a:t>LPW = </a:t>
            </a:r>
            <a:endParaRPr lang="en-US" sz="2000" kern="0" dirty="0">
              <a:solidFill>
                <a:srgbClr val="000000"/>
              </a:solidFill>
            </a:endParaRPr>
          </a:p>
          <a:p>
            <a:pPr eaLnBrk="1" hangingPunct="1"/>
            <a:endParaRPr lang="en-US" kern="0" dirty="0">
              <a:solidFill>
                <a:srgbClr val="000000"/>
              </a:solidFill>
            </a:endParaRPr>
          </a:p>
        </p:txBody>
      </p:sp>
      <p:grpSp>
        <p:nvGrpSpPr>
          <p:cNvPr id="2" name="Group 1">
            <a:extLst>
              <a:ext uri="{FF2B5EF4-FFF2-40B4-BE49-F238E27FC236}">
                <a16:creationId xmlns:a16="http://schemas.microsoft.com/office/drawing/2014/main" id="{578CB5BB-271D-F6C5-23FB-25ACEC9FC4F5}"/>
              </a:ext>
            </a:extLst>
          </p:cNvPr>
          <p:cNvGrpSpPr/>
          <p:nvPr/>
        </p:nvGrpSpPr>
        <p:grpSpPr>
          <a:xfrm>
            <a:off x="6099627" y="1427833"/>
            <a:ext cx="1600200" cy="1659439"/>
            <a:chOff x="6135519" y="3983658"/>
            <a:chExt cx="2856081" cy="2961812"/>
          </a:xfrm>
        </p:grpSpPr>
        <p:pic>
          <p:nvPicPr>
            <p:cNvPr id="5" name="Picture 4">
              <a:extLst>
                <a:ext uri="{FF2B5EF4-FFF2-40B4-BE49-F238E27FC236}">
                  <a16:creationId xmlns:a16="http://schemas.microsoft.com/office/drawing/2014/main" id="{6A45ED51-E3F8-A01C-92B1-A03FCEB9536E}"/>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19445"/>
            <a:stretch/>
          </p:blipFill>
          <p:spPr>
            <a:xfrm>
              <a:off x="6781800" y="3983658"/>
              <a:ext cx="2209800" cy="2743200"/>
            </a:xfrm>
            <a:prstGeom prst="rect">
              <a:avLst/>
            </a:prstGeom>
          </p:spPr>
        </p:pic>
        <p:sp>
          <p:nvSpPr>
            <p:cNvPr id="6" name="Oval 5">
              <a:extLst>
                <a:ext uri="{FF2B5EF4-FFF2-40B4-BE49-F238E27FC236}">
                  <a16:creationId xmlns:a16="http://schemas.microsoft.com/office/drawing/2014/main" id="{688C8313-B7D5-1E02-7F5C-6C9F7372CC8A}"/>
                </a:ext>
              </a:extLst>
            </p:cNvPr>
            <p:cNvSpPr/>
            <p:nvPr/>
          </p:nvSpPr>
          <p:spPr bwMode="auto">
            <a:xfrm>
              <a:off x="6135519" y="6464027"/>
              <a:ext cx="1284076" cy="393973"/>
            </a:xfrm>
            <a:prstGeom prst="ellipse">
              <a:avLst/>
            </a:prstGeom>
            <a:solidFill>
              <a:srgbClr val="FFFF66">
                <a:alpha val="41000"/>
              </a:srgbClr>
            </a:solidFill>
            <a:ln w="127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en-US" dirty="0"/>
            </a:p>
          </p:txBody>
        </p:sp>
        <p:sp>
          <p:nvSpPr>
            <p:cNvPr id="7" name="Flowchart: Manual Operation 6">
              <a:extLst>
                <a:ext uri="{FF2B5EF4-FFF2-40B4-BE49-F238E27FC236}">
                  <a16:creationId xmlns:a16="http://schemas.microsoft.com/office/drawing/2014/main" id="{C4964F09-B9F8-D112-88E8-BC55D33930C8}"/>
                </a:ext>
              </a:extLst>
            </p:cNvPr>
            <p:cNvSpPr/>
            <p:nvPr/>
          </p:nvSpPr>
          <p:spPr bwMode="auto">
            <a:xfrm rot="12289535">
              <a:off x="6673526" y="4783402"/>
              <a:ext cx="1174544" cy="1794288"/>
            </a:xfrm>
            <a:prstGeom prst="flowChartManualOperation">
              <a:avLst/>
            </a:prstGeom>
            <a:solidFill>
              <a:srgbClr val="FFFF66">
                <a:alpha val="41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 name="Right Triangle 7">
              <a:extLst>
                <a:ext uri="{FF2B5EF4-FFF2-40B4-BE49-F238E27FC236}">
                  <a16:creationId xmlns:a16="http://schemas.microsoft.com/office/drawing/2014/main" id="{22C2AAAB-375C-CC4E-3293-5173276F244D}"/>
                </a:ext>
              </a:extLst>
            </p:cNvPr>
            <p:cNvSpPr/>
            <p:nvPr/>
          </p:nvSpPr>
          <p:spPr bwMode="auto">
            <a:xfrm rot="6832155">
              <a:off x="6472372" y="6158190"/>
              <a:ext cx="501378" cy="1073181"/>
            </a:xfrm>
            <a:prstGeom prst="rtTriangle">
              <a:avLst/>
            </a:prstGeom>
            <a:solidFill>
              <a:srgbClr val="FFFF66">
                <a:alpha val="41000"/>
              </a:srgbClr>
            </a:solidFill>
            <a:ln w="127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en-US" dirty="0"/>
            </a:p>
          </p:txBody>
        </p:sp>
      </p:grpSp>
    </p:spTree>
    <p:extLst>
      <p:ext uri="{BB962C8B-B14F-4D97-AF65-F5344CB8AC3E}">
        <p14:creationId xmlns:p14="http://schemas.microsoft.com/office/powerpoint/2010/main" val="35135161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2" y="152400"/>
            <a:ext cx="7661275" cy="1143000"/>
          </a:xfrm>
        </p:spPr>
        <p:txBody>
          <a:bodyPr/>
          <a:lstStyle/>
          <a:p>
            <a:pPr eaLnBrk="1" hangingPunct="1"/>
            <a:r>
              <a:rPr lang="en-US" dirty="0">
                <a:solidFill>
                  <a:srgbClr val="000000"/>
                </a:solidFill>
              </a:rPr>
              <a:t>Efficacy for Common Light</a:t>
            </a:r>
            <a:br>
              <a:rPr lang="en-US" dirty="0">
                <a:solidFill>
                  <a:srgbClr val="000000"/>
                </a:solidFill>
              </a:rPr>
            </a:br>
            <a:r>
              <a:rPr lang="en-US" dirty="0">
                <a:solidFill>
                  <a:srgbClr val="000000"/>
                </a:solidFill>
              </a:rPr>
              <a:t>Sources (lm/W) </a:t>
            </a:r>
          </a:p>
        </p:txBody>
      </p:sp>
      <p:pic>
        <p:nvPicPr>
          <p:cNvPr id="8" name="Picture 7" descr="A graph with blue bars&#10;&#10;Description automatically generated with medium confidence">
            <a:extLst>
              <a:ext uri="{FF2B5EF4-FFF2-40B4-BE49-F238E27FC236}">
                <a16:creationId xmlns:a16="http://schemas.microsoft.com/office/drawing/2014/main" id="{DD2EDC84-BF81-2206-46D3-3222A72A8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600200"/>
            <a:ext cx="8159734" cy="5029200"/>
          </a:xfrm>
          <a:prstGeom prst="rect">
            <a:avLst/>
          </a:prstGeom>
        </p:spPr>
      </p:pic>
    </p:spTree>
    <p:extLst>
      <p:ext uri="{BB962C8B-B14F-4D97-AF65-F5344CB8AC3E}">
        <p14:creationId xmlns:p14="http://schemas.microsoft.com/office/powerpoint/2010/main" val="191814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00C171-955E-4548-ACAA-7626A7C1BE4C}"/>
              </a:ext>
            </a:extLst>
          </p:cNvPr>
          <p:cNvSpPr txBox="1">
            <a:spLocks noChangeArrowheads="1"/>
          </p:cNvSpPr>
          <p:nvPr/>
        </p:nvSpPr>
        <p:spPr bwMode="auto">
          <a:xfrm>
            <a:off x="76201" y="1600201"/>
            <a:ext cx="331470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804863" indent="-347663" algn="l" rtl="0" eaLnBrk="1" fontAlgn="base" hangingPunct="1">
              <a:spcBef>
                <a:spcPct val="20000"/>
              </a:spcBef>
              <a:spcAft>
                <a:spcPct val="0"/>
              </a:spcAft>
              <a:buClr>
                <a:schemeClr val="accent2"/>
              </a:buClr>
              <a:buSzPct val="60000"/>
              <a:buFont typeface="Monotype Sorts" charset="2"/>
              <a:buChar char="n"/>
              <a:defRPr sz="2800">
                <a:solidFill>
                  <a:schemeClr val="tx1"/>
                </a:solidFill>
                <a:latin typeface="+mn-lt"/>
              </a:defRPr>
            </a:lvl2pPr>
            <a:lvl3pPr marL="1146175" indent="-231775" algn="l" rtl="0" eaLnBrk="1" fontAlgn="base" hangingPunct="1">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20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20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20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20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2000">
                <a:solidFill>
                  <a:schemeClr val="tx1"/>
                </a:solidFill>
                <a:latin typeface="Times New Roman" pitchFamily="18" charset="0"/>
              </a:defRPr>
            </a:lvl9pPr>
          </a:lstStyle>
          <a:p>
            <a:pPr marL="457200" indent="-457200">
              <a:lnSpc>
                <a:spcPct val="90000"/>
              </a:lnSpc>
              <a:buFont typeface="Arial" panose="020B0604020202020204" pitchFamily="34" charset="0"/>
              <a:buChar char="•"/>
            </a:pPr>
            <a:r>
              <a:rPr lang="en-US" kern="0" dirty="0">
                <a:solidFill>
                  <a:srgbClr val="000000"/>
                </a:solidFill>
              </a:rPr>
              <a:t>The color temperature </a:t>
            </a:r>
            <a:r>
              <a:rPr lang="en-US" kern="0" dirty="0"/>
              <a:t>represents the </a:t>
            </a:r>
            <a:r>
              <a:rPr lang="en-US" i="1" kern="0" dirty="0"/>
              <a:t>appearance</a:t>
            </a:r>
            <a:r>
              <a:rPr lang="en-US" kern="0" dirty="0"/>
              <a:t> of a lamp as rated in degrees Kelvin (K)</a:t>
            </a:r>
            <a:endParaRPr lang="en-US" kern="0" dirty="0">
              <a:solidFill>
                <a:srgbClr val="000000"/>
              </a:solidFill>
            </a:endParaRPr>
          </a:p>
          <a:p>
            <a:pPr marL="457200" indent="-457200">
              <a:lnSpc>
                <a:spcPct val="90000"/>
              </a:lnSpc>
              <a:buFont typeface="Arial" panose="020B0604020202020204" pitchFamily="34" charset="0"/>
              <a:buChar char="•"/>
            </a:pPr>
            <a:r>
              <a:rPr lang="en-US" kern="0" dirty="0">
                <a:solidFill>
                  <a:srgbClr val="000000"/>
                </a:solidFill>
              </a:rPr>
              <a:t>Phosphor coating sets color temperature and CRI</a:t>
            </a:r>
          </a:p>
          <a:p>
            <a:pPr marL="0" indent="0">
              <a:lnSpc>
                <a:spcPct val="90000"/>
              </a:lnSpc>
            </a:pPr>
            <a:endParaRPr lang="en-US" kern="0" dirty="0">
              <a:solidFill>
                <a:srgbClr val="000000"/>
              </a:solidFill>
            </a:endParaRPr>
          </a:p>
        </p:txBody>
      </p:sp>
      <p:sp>
        <p:nvSpPr>
          <p:cNvPr id="5" name="Rectangle 2">
            <a:extLst>
              <a:ext uri="{FF2B5EF4-FFF2-40B4-BE49-F238E27FC236}">
                <a16:creationId xmlns:a16="http://schemas.microsoft.com/office/drawing/2014/main" id="{DD9D866F-AD1A-461D-A7A9-530702550348}"/>
              </a:ext>
            </a:extLst>
          </p:cNvPr>
          <p:cNvSpPr>
            <a:spLocks noGrp="1" noChangeArrowheads="1"/>
          </p:cNvSpPr>
          <p:nvPr>
            <p:ph type="title"/>
          </p:nvPr>
        </p:nvSpPr>
        <p:spPr>
          <a:xfrm>
            <a:off x="334963" y="152400"/>
            <a:ext cx="8961437" cy="1143000"/>
          </a:xfrm>
        </p:spPr>
        <p:txBody>
          <a:bodyPr/>
          <a:lstStyle/>
          <a:p>
            <a:pPr eaLnBrk="1" hangingPunct="1"/>
            <a:r>
              <a:rPr lang="en-US" dirty="0">
                <a:solidFill>
                  <a:srgbClr val="000000"/>
                </a:solidFill>
              </a:rPr>
              <a:t>Lamp Characteristics:</a:t>
            </a:r>
            <a:br>
              <a:rPr lang="en-US" dirty="0">
                <a:solidFill>
                  <a:srgbClr val="000000"/>
                </a:solidFill>
              </a:rPr>
            </a:br>
            <a:r>
              <a:rPr lang="en-US" dirty="0">
                <a:solidFill>
                  <a:srgbClr val="000000"/>
                </a:solidFill>
              </a:rPr>
              <a:t>Color Temperature</a:t>
            </a:r>
          </a:p>
        </p:txBody>
      </p:sp>
      <p:pic>
        <p:nvPicPr>
          <p:cNvPr id="6" name="Picture 5">
            <a:extLst>
              <a:ext uri="{FF2B5EF4-FFF2-40B4-BE49-F238E27FC236}">
                <a16:creationId xmlns:a16="http://schemas.microsoft.com/office/drawing/2014/main" id="{B93930B7-DF70-4011-97BA-465EA6C70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902" y="1676400"/>
            <a:ext cx="5715000" cy="4766122"/>
          </a:xfrm>
          <a:prstGeom prst="rect">
            <a:avLst/>
          </a:prstGeom>
        </p:spPr>
      </p:pic>
    </p:spTree>
    <p:extLst>
      <p:ext uri="{BB962C8B-B14F-4D97-AF65-F5344CB8AC3E}">
        <p14:creationId xmlns:p14="http://schemas.microsoft.com/office/powerpoint/2010/main" val="2005398685"/>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4C2CEC6-6D53-4D4A-A0F1-614C5E4B15DE}"/>
              </a:ext>
            </a:extLst>
          </p:cNvPr>
          <p:cNvSpPr>
            <a:spLocks noGrp="1" noChangeArrowheads="1"/>
          </p:cNvSpPr>
          <p:nvPr>
            <p:ph idx="1"/>
          </p:nvPr>
        </p:nvSpPr>
        <p:spPr>
          <a:xfrm>
            <a:off x="76200" y="1566964"/>
            <a:ext cx="9067800" cy="4224236"/>
          </a:xfrm>
        </p:spPr>
        <p:txBody>
          <a:bodyPr/>
          <a:lstStyle/>
          <a:p>
            <a:pPr marL="688975" indent="-457200" eaLnBrk="1" hangingPunct="1">
              <a:buFont typeface="Arial" panose="020B0604020202020204" pitchFamily="34" charset="0"/>
              <a:buChar char="•"/>
            </a:pPr>
            <a:r>
              <a:rPr lang="en-US" dirty="0">
                <a:solidFill>
                  <a:schemeClr val="tx2"/>
                </a:solidFill>
              </a:rPr>
              <a:t>Appearance of colored objects when viewed under a light source compared to when viewed under daylight (of same color temp)</a:t>
            </a:r>
          </a:p>
          <a:p>
            <a:pPr marL="688975" indent="-457200" eaLnBrk="1" hangingPunct="1">
              <a:buFont typeface="Arial" panose="020B0604020202020204" pitchFamily="34" charset="0"/>
              <a:buChar char="•"/>
            </a:pPr>
            <a:r>
              <a:rPr lang="en-US" dirty="0">
                <a:solidFill>
                  <a:schemeClr val="tx2"/>
                </a:solidFill>
              </a:rPr>
              <a:t>Relative measure (0 to 100)</a:t>
            </a:r>
          </a:p>
          <a:p>
            <a:pPr marL="688975" indent="-457200" eaLnBrk="1" hangingPunct="1">
              <a:buFont typeface="Arial" panose="020B0604020202020204" pitchFamily="34" charset="0"/>
              <a:buChar char="•"/>
            </a:pPr>
            <a:r>
              <a:rPr lang="en-US" dirty="0">
                <a:solidFill>
                  <a:schemeClr val="tx2"/>
                </a:solidFill>
              </a:rPr>
              <a:t>The higher the CRI, the truer the object colors appear</a:t>
            </a:r>
          </a:p>
        </p:txBody>
      </p:sp>
      <p:sp>
        <p:nvSpPr>
          <p:cNvPr id="5" name="Rectangle 5">
            <a:extLst>
              <a:ext uri="{FF2B5EF4-FFF2-40B4-BE49-F238E27FC236}">
                <a16:creationId xmlns:a16="http://schemas.microsoft.com/office/drawing/2014/main" id="{EAEDC399-CF3F-4C8D-A004-63C7F782AEC9}"/>
              </a:ext>
            </a:extLst>
          </p:cNvPr>
          <p:cNvSpPr>
            <a:spLocks noGrp="1" noChangeArrowheads="1"/>
          </p:cNvSpPr>
          <p:nvPr>
            <p:ph type="title"/>
          </p:nvPr>
        </p:nvSpPr>
        <p:spPr>
          <a:xfrm>
            <a:off x="247650" y="-152400"/>
            <a:ext cx="7296150" cy="1676400"/>
          </a:xfrm>
        </p:spPr>
        <p:txBody>
          <a:bodyPr/>
          <a:lstStyle/>
          <a:p>
            <a:r>
              <a:rPr lang="en-US" dirty="0"/>
              <a:t>Lamp Characteristics: </a:t>
            </a:r>
            <a:br>
              <a:rPr lang="en-US" dirty="0"/>
            </a:br>
            <a:r>
              <a:rPr lang="en-US" sz="3200" dirty="0"/>
              <a:t>Color Rendering Index (CRI)</a:t>
            </a:r>
          </a:p>
        </p:txBody>
      </p:sp>
      <p:pic>
        <p:nvPicPr>
          <p:cNvPr id="6" name="Picture 2" descr="Image result for color rendering index">
            <a:extLst>
              <a:ext uri="{FF2B5EF4-FFF2-40B4-BE49-F238E27FC236}">
                <a16:creationId xmlns:a16="http://schemas.microsoft.com/office/drawing/2014/main" id="{F9DC2E32-4EE2-4DA1-95A2-B63E1D00A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937" y="4495800"/>
            <a:ext cx="5144126" cy="189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73090"/>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0164D86-21E1-47C4-8675-CB41CBD16E23}"/>
              </a:ext>
            </a:extLst>
          </p:cNvPr>
          <p:cNvSpPr>
            <a:spLocks noGrp="1" noChangeArrowheads="1"/>
          </p:cNvSpPr>
          <p:nvPr>
            <p:ph idx="1"/>
          </p:nvPr>
        </p:nvSpPr>
        <p:spPr/>
        <p:txBody>
          <a:bodyPr lIns="90488" tIns="44450" rIns="90488" bIns="44450"/>
          <a:lstStyle/>
          <a:p>
            <a:pPr>
              <a:lnSpc>
                <a:spcPct val="90000"/>
              </a:lnSpc>
            </a:pPr>
            <a:r>
              <a:rPr lang="en-US" dirty="0"/>
              <a:t>					 </a:t>
            </a:r>
            <a:r>
              <a:rPr lang="en-US" sz="2400" u="sng" dirty="0"/>
              <a:t>CRI  </a:t>
            </a:r>
            <a:r>
              <a:rPr lang="en-US" sz="2400" dirty="0"/>
              <a:t>                </a:t>
            </a:r>
            <a:r>
              <a:rPr lang="en-US" sz="2400" u="sng" dirty="0">
                <a:solidFill>
                  <a:srgbClr val="000000"/>
                </a:solidFill>
              </a:rPr>
              <a:t>CCT</a:t>
            </a:r>
            <a:r>
              <a:rPr lang="en-US" sz="2400" u="sng" baseline="30000" dirty="0">
                <a:solidFill>
                  <a:srgbClr val="000000"/>
                </a:solidFill>
              </a:rPr>
              <a:t>1</a:t>
            </a:r>
            <a:r>
              <a:rPr lang="en-US" sz="2400" u="sng" dirty="0">
                <a:solidFill>
                  <a:srgbClr val="000000"/>
                </a:solidFill>
              </a:rPr>
              <a:t> (°K)</a:t>
            </a:r>
            <a:endParaRPr lang="en-US" sz="3600" u="sng" dirty="0">
              <a:solidFill>
                <a:srgbClr val="000000"/>
              </a:solidFill>
            </a:endParaRPr>
          </a:p>
          <a:p>
            <a:pPr marL="0" indent="0">
              <a:lnSpc>
                <a:spcPct val="90000"/>
              </a:lnSpc>
            </a:pPr>
            <a:r>
              <a:rPr lang="en-US" sz="2400" dirty="0"/>
              <a:t>Natural daylight	            100	             5000 – 8500</a:t>
            </a:r>
            <a:r>
              <a:rPr lang="en-US" sz="2400" baseline="30000" dirty="0"/>
              <a:t> </a:t>
            </a:r>
            <a:r>
              <a:rPr lang="en-US" sz="2400" dirty="0"/>
              <a:t>Mercury vapor	        	20-50	             4000 – 6000</a:t>
            </a:r>
            <a:r>
              <a:rPr lang="en-US" sz="2400" baseline="30000" dirty="0"/>
              <a:t>  </a:t>
            </a:r>
          </a:p>
          <a:p>
            <a:pPr>
              <a:lnSpc>
                <a:spcPct val="90000"/>
              </a:lnSpc>
            </a:pPr>
            <a:r>
              <a:rPr lang="en-US" sz="2400" dirty="0"/>
              <a:t>Metal halide		        	65-93	             2900 – 6500</a:t>
            </a:r>
            <a:r>
              <a:rPr lang="en-US" sz="2400" baseline="30000" dirty="0"/>
              <a:t>  </a:t>
            </a:r>
          </a:p>
          <a:p>
            <a:pPr>
              <a:lnSpc>
                <a:spcPct val="90000"/>
              </a:lnSpc>
            </a:pPr>
            <a:r>
              <a:rPr lang="en-US" sz="2400" dirty="0"/>
              <a:t>Fluorescent		        	50-96	             3000 – 8000</a:t>
            </a:r>
            <a:r>
              <a:rPr lang="en-US" sz="2400" baseline="30000" dirty="0"/>
              <a:t>  </a:t>
            </a:r>
          </a:p>
          <a:p>
            <a:pPr>
              <a:lnSpc>
                <a:spcPct val="90000"/>
              </a:lnSpc>
            </a:pPr>
            <a:r>
              <a:rPr lang="en-US" sz="2400" dirty="0"/>
              <a:t>Incandescent	                        100                2500</a:t>
            </a:r>
            <a:r>
              <a:rPr lang="en-US" sz="2400" baseline="30000" dirty="0"/>
              <a:t> </a:t>
            </a:r>
            <a:r>
              <a:rPr lang="en-US" sz="2400" dirty="0"/>
              <a:t>– 3000</a:t>
            </a:r>
            <a:r>
              <a:rPr lang="en-US" sz="2400" baseline="30000" dirty="0"/>
              <a:t>  </a:t>
            </a:r>
          </a:p>
          <a:p>
            <a:pPr>
              <a:lnSpc>
                <a:spcPct val="90000"/>
              </a:lnSpc>
            </a:pPr>
            <a:r>
              <a:rPr lang="en-US" sz="2400" dirty="0"/>
              <a:t>Induction		               80	             2700</a:t>
            </a:r>
            <a:r>
              <a:rPr lang="en-US" sz="2400" baseline="30000" dirty="0"/>
              <a:t> </a:t>
            </a:r>
            <a:r>
              <a:rPr lang="en-US" sz="2400" dirty="0"/>
              <a:t>– 5000</a:t>
            </a:r>
            <a:r>
              <a:rPr lang="en-US" sz="2400" baseline="30000" dirty="0"/>
              <a:t>  </a:t>
            </a:r>
            <a:r>
              <a:rPr lang="en-US" sz="2400" dirty="0"/>
              <a:t> </a:t>
            </a:r>
          </a:p>
          <a:p>
            <a:pPr>
              <a:lnSpc>
                <a:spcPct val="90000"/>
              </a:lnSpc>
            </a:pPr>
            <a:r>
              <a:rPr lang="en-US" sz="2400" dirty="0"/>
              <a:t>Standard HPS	               22                      2200</a:t>
            </a:r>
            <a:r>
              <a:rPr lang="en-US" sz="2400" baseline="30000" dirty="0"/>
              <a:t>  </a:t>
            </a:r>
            <a:endParaRPr lang="en-US" sz="2400" dirty="0"/>
          </a:p>
          <a:p>
            <a:pPr>
              <a:lnSpc>
                <a:spcPct val="90000"/>
              </a:lnSpc>
            </a:pPr>
            <a:r>
              <a:rPr lang="en-US" sz="2400" dirty="0"/>
              <a:t>LED			         	60-90+	        Varies</a:t>
            </a:r>
          </a:p>
          <a:p>
            <a:pPr>
              <a:lnSpc>
                <a:spcPct val="90000"/>
              </a:lnSpc>
            </a:pPr>
            <a:r>
              <a:rPr lang="en-US" sz="2400" dirty="0"/>
              <a:t>Low pressure sodium               0	                   1700</a:t>
            </a:r>
            <a:r>
              <a:rPr lang="en-US" sz="2400" baseline="30000" dirty="0"/>
              <a:t>  </a:t>
            </a:r>
          </a:p>
          <a:p>
            <a:pPr>
              <a:lnSpc>
                <a:spcPct val="90000"/>
              </a:lnSpc>
            </a:pPr>
            <a:endParaRPr lang="en-US" sz="2400" baseline="30000" dirty="0"/>
          </a:p>
        </p:txBody>
      </p:sp>
      <p:sp>
        <p:nvSpPr>
          <p:cNvPr id="4" name="Rectangle 2">
            <a:extLst>
              <a:ext uri="{FF2B5EF4-FFF2-40B4-BE49-F238E27FC236}">
                <a16:creationId xmlns:a16="http://schemas.microsoft.com/office/drawing/2014/main" id="{4C0D04EE-6BD3-45E9-8308-FB6552622C99}"/>
              </a:ext>
            </a:extLst>
          </p:cNvPr>
          <p:cNvSpPr>
            <a:spLocks noGrp="1" noChangeArrowheads="1"/>
          </p:cNvSpPr>
          <p:nvPr>
            <p:ph type="title"/>
          </p:nvPr>
        </p:nvSpPr>
        <p:spPr>
          <a:xfrm>
            <a:off x="307975" y="0"/>
            <a:ext cx="6016625" cy="1406525"/>
          </a:xfrm>
        </p:spPr>
        <p:txBody>
          <a:bodyPr lIns="90488" tIns="44450" rIns="90488" bIns="44450" anchor="b"/>
          <a:lstStyle/>
          <a:p>
            <a:r>
              <a:rPr lang="en-US" dirty="0"/>
              <a:t>Light Source Color Summary</a:t>
            </a:r>
          </a:p>
        </p:txBody>
      </p:sp>
    </p:spTree>
    <p:extLst>
      <p:ext uri="{BB962C8B-B14F-4D97-AF65-F5344CB8AC3E}">
        <p14:creationId xmlns:p14="http://schemas.microsoft.com/office/powerpoint/2010/main" val="297383788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66700" y="228600"/>
            <a:ext cx="7772400" cy="1143000"/>
          </a:xfrm>
        </p:spPr>
        <p:txBody>
          <a:bodyPr vert="horz" wrap="square" lIns="90488" tIns="44451" rIns="90488" bIns="44451" numCol="1" anchor="b" anchorCtr="0" compatLnSpc="1">
            <a:prstTxWarp prst="textNoShape">
              <a:avLst/>
            </a:prstTxWarp>
          </a:bodyPr>
          <a:lstStyle/>
          <a:p>
            <a:r>
              <a:rPr lang="en-US" dirty="0"/>
              <a:t>What Light Levels </a:t>
            </a:r>
            <a:br>
              <a:rPr lang="en-US" dirty="0"/>
            </a:br>
            <a:r>
              <a:rPr lang="en-US" dirty="0"/>
              <a:t>are Needed?</a:t>
            </a:r>
          </a:p>
        </p:txBody>
      </p:sp>
      <p:graphicFrame>
        <p:nvGraphicFramePr>
          <p:cNvPr id="6" name="Diagram 5">
            <a:extLst>
              <a:ext uri="{FF2B5EF4-FFF2-40B4-BE49-F238E27FC236}">
                <a16:creationId xmlns:a16="http://schemas.microsoft.com/office/drawing/2014/main" id="{43C27A8B-88FA-313F-C3A7-ACD728F21B61}"/>
              </a:ext>
            </a:extLst>
          </p:cNvPr>
          <p:cNvGraphicFramePr/>
          <p:nvPr/>
        </p:nvGraphicFramePr>
        <p:xfrm>
          <a:off x="381000" y="1600200"/>
          <a:ext cx="4724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Mixed raced student studying">
            <a:extLst>
              <a:ext uri="{FF2B5EF4-FFF2-40B4-BE49-F238E27FC236}">
                <a16:creationId xmlns:a16="http://schemas.microsoft.com/office/drawing/2014/main" id="{68DC9D4F-EE96-0BFD-7BAA-0770CDD225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6400" y="2611965"/>
            <a:ext cx="3060700" cy="2040467"/>
          </a:xfrm>
          <a:prstGeom prst="rect">
            <a:avLst/>
          </a:prstGeom>
        </p:spPr>
      </p:pic>
    </p:spTree>
    <p:extLst>
      <p:ext uri="{BB962C8B-B14F-4D97-AF65-F5344CB8AC3E}">
        <p14:creationId xmlns:p14="http://schemas.microsoft.com/office/powerpoint/2010/main" val="36441368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381000" y="1524000"/>
            <a:ext cx="8763000" cy="5029200"/>
          </a:xfrm>
        </p:spPr>
        <p:txBody>
          <a:bodyPr vert="horz" wrap="square" lIns="90488" tIns="44451" rIns="90488" bIns="44451" numCol="1" anchor="t" anchorCtr="0" compatLnSpc="1">
            <a:prstTxWarp prst="textNoShape">
              <a:avLst/>
            </a:prstTxWarp>
          </a:bodyPr>
          <a:lstStyle/>
          <a:p>
            <a:pPr>
              <a:lnSpc>
                <a:spcPct val="90000"/>
              </a:lnSpc>
              <a:tabLst>
                <a:tab pos="6857829" algn="r"/>
              </a:tabLst>
            </a:pPr>
            <a:r>
              <a:rPr lang="en-US" sz="2000" i="1" dirty="0"/>
              <a:t>Based on IES recommendations, expressed in </a:t>
            </a:r>
            <a:r>
              <a:rPr lang="en-US" sz="2000" b="1" i="1" dirty="0"/>
              <a:t>average maintained footcandles</a:t>
            </a:r>
          </a:p>
          <a:p>
            <a:pPr>
              <a:lnSpc>
                <a:spcPct val="90000"/>
              </a:lnSpc>
              <a:tabLst>
                <a:tab pos="6857829" algn="r"/>
              </a:tabLst>
            </a:pPr>
            <a:endParaRPr lang="en-US" sz="1100" dirty="0"/>
          </a:p>
          <a:p>
            <a:pPr>
              <a:lnSpc>
                <a:spcPct val="90000"/>
              </a:lnSpc>
              <a:tabLst>
                <a:tab pos="6857829" algn="r"/>
              </a:tabLst>
            </a:pPr>
            <a:r>
              <a:rPr lang="en-US" sz="2400" dirty="0"/>
              <a:t>Auditorium (assembly)	   3-10 </a:t>
            </a:r>
          </a:p>
          <a:p>
            <a:pPr>
              <a:lnSpc>
                <a:spcPct val="90000"/>
              </a:lnSpc>
              <a:spcBef>
                <a:spcPct val="0"/>
              </a:spcBef>
              <a:tabLst>
                <a:tab pos="6857829" algn="r"/>
              </a:tabLst>
            </a:pPr>
            <a:r>
              <a:rPr lang="en-US" sz="2400" dirty="0"/>
              <a:t>Classrooms/Lecture Rooms</a:t>
            </a:r>
          </a:p>
          <a:p>
            <a:pPr lvl="1">
              <a:lnSpc>
                <a:spcPct val="90000"/>
              </a:lnSpc>
              <a:spcBef>
                <a:spcPct val="0"/>
              </a:spcBef>
              <a:buNone/>
              <a:tabLst>
                <a:tab pos="6857829" algn="r"/>
              </a:tabLst>
            </a:pPr>
            <a:r>
              <a:rPr lang="en-US" sz="2400" dirty="0"/>
              <a:t>Regular desk work, study halls  	30-50</a:t>
            </a:r>
          </a:p>
          <a:p>
            <a:pPr lvl="1">
              <a:lnSpc>
                <a:spcPct val="90000"/>
              </a:lnSpc>
              <a:spcBef>
                <a:spcPct val="0"/>
              </a:spcBef>
              <a:buNone/>
              <a:tabLst>
                <a:tab pos="6857829" algn="r"/>
              </a:tabLst>
            </a:pPr>
            <a:r>
              <a:rPr lang="en-US" sz="2400" dirty="0"/>
              <a:t>Lecture rooms  (audience)	100</a:t>
            </a:r>
          </a:p>
          <a:p>
            <a:pPr lvl="1">
              <a:lnSpc>
                <a:spcPct val="90000"/>
              </a:lnSpc>
              <a:spcBef>
                <a:spcPct val="0"/>
              </a:spcBef>
              <a:buNone/>
              <a:tabLst>
                <a:tab pos="6857829" algn="r"/>
              </a:tabLst>
            </a:pPr>
            <a:r>
              <a:rPr lang="en-US" sz="2400" dirty="0"/>
              <a:t>Demonstration areas 	100-200</a:t>
            </a:r>
          </a:p>
          <a:p>
            <a:pPr>
              <a:lnSpc>
                <a:spcPct val="90000"/>
              </a:lnSpc>
              <a:spcBef>
                <a:spcPct val="0"/>
              </a:spcBef>
              <a:tabLst>
                <a:tab pos="6857829" algn="r"/>
              </a:tabLst>
            </a:pPr>
            <a:r>
              <a:rPr lang="en-US" sz="2400" dirty="0"/>
              <a:t>Corridors, Lobbies and Stairways 	10-40</a:t>
            </a:r>
          </a:p>
          <a:p>
            <a:pPr>
              <a:lnSpc>
                <a:spcPct val="90000"/>
              </a:lnSpc>
              <a:spcBef>
                <a:spcPct val="0"/>
              </a:spcBef>
              <a:tabLst>
                <a:tab pos="6857829" algn="r"/>
              </a:tabLst>
            </a:pPr>
            <a:r>
              <a:rPr lang="en-US" sz="2400" dirty="0"/>
              <a:t>Food Service Facilities</a:t>
            </a:r>
          </a:p>
          <a:p>
            <a:pPr lvl="1">
              <a:lnSpc>
                <a:spcPct val="90000"/>
              </a:lnSpc>
              <a:spcBef>
                <a:spcPct val="0"/>
              </a:spcBef>
              <a:buNone/>
              <a:tabLst>
                <a:tab pos="6857829" algn="r"/>
              </a:tabLst>
            </a:pPr>
            <a:r>
              <a:rPr lang="en-US" sz="2400" dirty="0"/>
              <a:t>Food preparation task areas	50-100</a:t>
            </a:r>
          </a:p>
          <a:p>
            <a:pPr>
              <a:lnSpc>
                <a:spcPct val="90000"/>
              </a:lnSpc>
              <a:spcBef>
                <a:spcPct val="0"/>
              </a:spcBef>
              <a:tabLst>
                <a:tab pos="6857829" algn="r"/>
              </a:tabLst>
            </a:pPr>
            <a:r>
              <a:rPr lang="en-US" sz="2400" dirty="0"/>
              <a:t>Gymnasiums</a:t>
            </a:r>
          </a:p>
          <a:p>
            <a:pPr lvl="1">
              <a:lnSpc>
                <a:spcPct val="90000"/>
              </a:lnSpc>
              <a:spcBef>
                <a:spcPct val="0"/>
              </a:spcBef>
              <a:buNone/>
              <a:tabLst>
                <a:tab pos="6857829" algn="r"/>
              </a:tabLst>
            </a:pPr>
            <a:r>
              <a:rPr lang="en-US" sz="2400" dirty="0"/>
              <a:t>General  	30</a:t>
            </a:r>
          </a:p>
          <a:p>
            <a:pPr lvl="1">
              <a:lnSpc>
                <a:spcPct val="90000"/>
              </a:lnSpc>
              <a:spcBef>
                <a:spcPct val="0"/>
              </a:spcBef>
              <a:buNone/>
              <a:tabLst>
                <a:tab pos="6857829" algn="r"/>
              </a:tabLst>
            </a:pPr>
            <a:r>
              <a:rPr lang="en-US" sz="2400" dirty="0"/>
              <a:t>Competition and events	50-150</a:t>
            </a:r>
          </a:p>
        </p:txBody>
      </p:sp>
      <p:sp>
        <p:nvSpPr>
          <p:cNvPr id="16386" name="Rectangle 2"/>
          <p:cNvSpPr>
            <a:spLocks noGrp="1" noChangeArrowheads="1"/>
          </p:cNvSpPr>
          <p:nvPr>
            <p:ph type="title"/>
          </p:nvPr>
        </p:nvSpPr>
        <p:spPr>
          <a:xfrm>
            <a:off x="300038" y="304801"/>
            <a:ext cx="6100763" cy="1085851"/>
          </a:xfrm>
        </p:spPr>
        <p:txBody>
          <a:bodyPr vert="horz" wrap="square" lIns="90488" tIns="44451" rIns="90488" bIns="44451" numCol="1" anchor="b" anchorCtr="0" compatLnSpc="1">
            <a:prstTxWarp prst="textNoShape">
              <a:avLst/>
            </a:prstTxWarp>
          </a:bodyPr>
          <a:lstStyle/>
          <a:p>
            <a:r>
              <a:rPr lang="en-US" dirty="0"/>
              <a:t>Recommended Light Levels</a:t>
            </a:r>
          </a:p>
        </p:txBody>
      </p:sp>
    </p:spTree>
    <p:extLst>
      <p:ext uri="{BB962C8B-B14F-4D97-AF65-F5344CB8AC3E}">
        <p14:creationId xmlns:p14="http://schemas.microsoft.com/office/powerpoint/2010/main" val="11281803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609600" y="1885951"/>
            <a:ext cx="8153400" cy="4362449"/>
          </a:xfrm>
        </p:spPr>
        <p:txBody>
          <a:bodyPr vert="horz" wrap="square" lIns="90488" tIns="44451" rIns="90488" bIns="44451" numCol="1" anchor="t" anchorCtr="0" compatLnSpc="1">
            <a:prstTxWarp prst="textNoShape">
              <a:avLst/>
            </a:prstTxWarp>
          </a:bodyPr>
          <a:lstStyle/>
          <a:p>
            <a:pPr marL="0" indent="0">
              <a:spcBef>
                <a:spcPct val="0"/>
              </a:spcBef>
              <a:tabLst>
                <a:tab pos="6284913" algn="l"/>
                <a:tab pos="7426325" algn="l"/>
              </a:tabLst>
            </a:pPr>
            <a:r>
              <a:rPr lang="en-US" sz="2400" dirty="0"/>
              <a:t>Libraries (reading)	   20-50</a:t>
            </a:r>
            <a:r>
              <a:rPr lang="en-US" sz="2400" dirty="0">
                <a:solidFill>
                  <a:schemeClr val="accent2"/>
                </a:solidFill>
              </a:rPr>
              <a:t> </a:t>
            </a:r>
          </a:p>
          <a:p>
            <a:pPr marL="0" indent="0">
              <a:spcBef>
                <a:spcPct val="0"/>
              </a:spcBef>
              <a:tabLst>
                <a:tab pos="6227763" algn="l"/>
                <a:tab pos="7426325" algn="l"/>
              </a:tabLst>
            </a:pPr>
            <a:r>
              <a:rPr lang="en-US" sz="2400" dirty="0"/>
              <a:t>Lounge and Waiting Areas 	      0-30	</a:t>
            </a:r>
          </a:p>
          <a:p>
            <a:pPr marL="0" indent="0">
              <a:spcBef>
                <a:spcPct val="0"/>
              </a:spcBef>
              <a:tabLst>
                <a:tab pos="6284913" algn="l"/>
                <a:tab pos="7426325" algn="l"/>
              </a:tabLst>
            </a:pPr>
            <a:r>
              <a:rPr lang="en-US" sz="2400" dirty="0"/>
              <a:t>Offices</a:t>
            </a:r>
          </a:p>
          <a:p>
            <a:pPr marL="457189" lvl="1" indent="0">
              <a:spcBef>
                <a:spcPct val="0"/>
              </a:spcBef>
              <a:buNone/>
              <a:tabLst>
                <a:tab pos="6284913" algn="l"/>
                <a:tab pos="7426325" algn="l"/>
              </a:tabLst>
            </a:pPr>
            <a:r>
              <a:rPr lang="en-US" sz="2400" dirty="0"/>
              <a:t>Paperwork (#2 pencil; 8pt or 10pt print) 	        30</a:t>
            </a:r>
          </a:p>
          <a:p>
            <a:pPr marL="457189" lvl="1" indent="0">
              <a:spcBef>
                <a:spcPct val="0"/>
              </a:spcBef>
              <a:buNone/>
              <a:tabLst>
                <a:tab pos="6284913" algn="l"/>
                <a:tab pos="7426325" algn="l"/>
              </a:tabLst>
            </a:pPr>
            <a:r>
              <a:rPr lang="en-US" sz="2400" dirty="0"/>
              <a:t>Computer use (vertical fc) 	         5</a:t>
            </a:r>
          </a:p>
          <a:p>
            <a:pPr marL="457189" lvl="1" indent="0">
              <a:spcBef>
                <a:spcPct val="0"/>
              </a:spcBef>
              <a:buNone/>
              <a:tabLst>
                <a:tab pos="6284913" algn="l"/>
                <a:tab pos="7426325" algn="l"/>
              </a:tabLst>
            </a:pPr>
            <a:r>
              <a:rPr lang="en-US" sz="2400" dirty="0"/>
              <a:t>Accounting, bookkeeping (on paper)	50-100</a:t>
            </a:r>
          </a:p>
          <a:p>
            <a:pPr marL="457189" lvl="1" indent="0">
              <a:spcBef>
                <a:spcPct val="0"/>
              </a:spcBef>
              <a:buNone/>
              <a:tabLst>
                <a:tab pos="6284913" algn="l"/>
                <a:tab pos="7426325" algn="l"/>
              </a:tabLst>
            </a:pPr>
            <a:r>
              <a:rPr lang="en-US" sz="2400" dirty="0"/>
              <a:t>Conference areas 	  20-70</a:t>
            </a:r>
          </a:p>
          <a:p>
            <a:pPr marL="0" indent="0">
              <a:spcBef>
                <a:spcPct val="0"/>
              </a:spcBef>
              <a:tabLst>
                <a:tab pos="6284913" algn="l"/>
                <a:tab pos="7426325" algn="l"/>
              </a:tabLst>
            </a:pPr>
            <a:r>
              <a:rPr lang="en-US" sz="2400" dirty="0"/>
              <a:t>Rest Rooms   	 7.5-30</a:t>
            </a:r>
          </a:p>
          <a:p>
            <a:pPr marL="0" indent="0">
              <a:spcBef>
                <a:spcPct val="0"/>
              </a:spcBef>
              <a:tabLst>
                <a:tab pos="6284913" algn="l"/>
                <a:tab pos="7426325" algn="l"/>
              </a:tabLst>
            </a:pPr>
            <a:r>
              <a:rPr lang="en-US" sz="2400" dirty="0"/>
              <a:t>Storage Areas 	  10-30</a:t>
            </a:r>
          </a:p>
        </p:txBody>
      </p:sp>
      <p:sp>
        <p:nvSpPr>
          <p:cNvPr id="17410" name="Rectangle 2"/>
          <p:cNvSpPr>
            <a:spLocks noGrp="1" noChangeArrowheads="1"/>
          </p:cNvSpPr>
          <p:nvPr>
            <p:ph type="title"/>
          </p:nvPr>
        </p:nvSpPr>
        <p:spPr>
          <a:xfrm>
            <a:off x="285750" y="-76200"/>
            <a:ext cx="6267450" cy="1463675"/>
          </a:xfrm>
        </p:spPr>
        <p:txBody>
          <a:bodyPr vert="horz" wrap="square" lIns="90488" tIns="44451" rIns="90488" bIns="44451" numCol="1" anchor="b" anchorCtr="0" compatLnSpc="1">
            <a:prstTxWarp prst="textNoShape">
              <a:avLst/>
            </a:prstTxWarp>
          </a:bodyPr>
          <a:lstStyle/>
          <a:p>
            <a:r>
              <a:rPr lang="en-US" dirty="0"/>
              <a:t>		</a:t>
            </a:r>
            <a:br>
              <a:rPr lang="en-US" dirty="0"/>
            </a:br>
            <a:r>
              <a:rPr lang="en-US" dirty="0"/>
              <a:t>Recommended Light Levels</a:t>
            </a:r>
          </a:p>
        </p:txBody>
      </p:sp>
    </p:spTree>
    <p:extLst>
      <p:ext uri="{BB962C8B-B14F-4D97-AF65-F5344CB8AC3E}">
        <p14:creationId xmlns:p14="http://schemas.microsoft.com/office/powerpoint/2010/main" val="14063954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evice&#10;&#10;Description automatically generated">
            <a:extLst>
              <a:ext uri="{FF2B5EF4-FFF2-40B4-BE49-F238E27FC236}">
                <a16:creationId xmlns:a16="http://schemas.microsoft.com/office/drawing/2014/main" id="{CAE68F82-286D-43A0-A5D1-04697733E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905000"/>
            <a:ext cx="3523488" cy="4559808"/>
          </a:xfrm>
          <a:prstGeom prst="rect">
            <a:avLst/>
          </a:prstGeom>
        </p:spPr>
      </p:pic>
      <p:sp>
        <p:nvSpPr>
          <p:cNvPr id="3" name="Content Placeholder 2">
            <a:extLst>
              <a:ext uri="{FF2B5EF4-FFF2-40B4-BE49-F238E27FC236}">
                <a16:creationId xmlns:a16="http://schemas.microsoft.com/office/drawing/2014/main" id="{7D4635CF-A960-43E6-9E71-8DB6031DDD32}"/>
              </a:ext>
            </a:extLst>
          </p:cNvPr>
          <p:cNvSpPr>
            <a:spLocks noGrp="1"/>
          </p:cNvSpPr>
          <p:nvPr>
            <p:ph idx="1"/>
          </p:nvPr>
        </p:nvSpPr>
        <p:spPr>
          <a:xfrm>
            <a:off x="365851" y="1502742"/>
            <a:ext cx="7772400" cy="4114800"/>
          </a:xfrm>
        </p:spPr>
        <p:txBody>
          <a:bodyPr/>
          <a:lstStyle/>
          <a:p>
            <a:pPr marL="0" indent="-4763"/>
            <a:r>
              <a:rPr lang="en-US" sz="2600" dirty="0"/>
              <a:t>A light level meter measures illumination levels in a space in footcandles</a:t>
            </a:r>
          </a:p>
          <a:p>
            <a:pPr lvl="1"/>
            <a:endParaRPr lang="en-US" sz="2600" b="1" dirty="0">
              <a:solidFill>
                <a:srgbClr val="FF0000"/>
              </a:solidFill>
            </a:endParaRPr>
          </a:p>
        </p:txBody>
      </p:sp>
      <p:sp>
        <p:nvSpPr>
          <p:cNvPr id="16" name="Title 2">
            <a:extLst>
              <a:ext uri="{FF2B5EF4-FFF2-40B4-BE49-F238E27FC236}">
                <a16:creationId xmlns:a16="http://schemas.microsoft.com/office/drawing/2014/main" id="{3D6081DC-9372-4B42-8AD4-364620562CDB}"/>
              </a:ext>
            </a:extLst>
          </p:cNvPr>
          <p:cNvSpPr>
            <a:spLocks noGrp="1"/>
          </p:cNvSpPr>
          <p:nvPr>
            <p:ph type="title"/>
          </p:nvPr>
        </p:nvSpPr>
        <p:spPr>
          <a:xfrm>
            <a:off x="391251" y="552011"/>
            <a:ext cx="6433821" cy="766589"/>
          </a:xfrm>
        </p:spPr>
        <p:txBody>
          <a:bodyPr>
            <a:normAutofit/>
          </a:bodyPr>
          <a:lstStyle/>
          <a:p>
            <a:r>
              <a:rPr lang="en-US" dirty="0">
                <a:solidFill>
                  <a:schemeClr val="tx1"/>
                </a:solidFill>
              </a:rPr>
              <a:t>Light Level Meter</a:t>
            </a:r>
          </a:p>
        </p:txBody>
      </p:sp>
      <p:sp>
        <p:nvSpPr>
          <p:cNvPr id="8" name="Speech Bubble: Rectangle with Corners Rounded 7">
            <a:extLst>
              <a:ext uri="{FF2B5EF4-FFF2-40B4-BE49-F238E27FC236}">
                <a16:creationId xmlns:a16="http://schemas.microsoft.com/office/drawing/2014/main" id="{FD6F236C-1772-4535-A675-D80E540479C5}"/>
              </a:ext>
            </a:extLst>
          </p:cNvPr>
          <p:cNvSpPr/>
          <p:nvPr/>
        </p:nvSpPr>
        <p:spPr bwMode="auto">
          <a:xfrm>
            <a:off x="4846556" y="4038600"/>
            <a:ext cx="2078263" cy="609600"/>
          </a:xfrm>
          <a:prstGeom prst="wedgeRoundRectCallout">
            <a:avLst>
              <a:gd name="adj1" fmla="val -74008"/>
              <a:gd name="adj2" fmla="val -51680"/>
              <a:gd name="adj3" fmla="val 16667"/>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dirty="0">
                <a:latin typeface="+mn-lt"/>
              </a:rPr>
              <a:t>f</a:t>
            </a:r>
            <a:r>
              <a:rPr kumimoji="0" lang="en-US" sz="2600" b="0" i="0" u="none" strike="noStrike" cap="none" normalizeH="0" baseline="0" dirty="0">
                <a:ln>
                  <a:noFill/>
                </a:ln>
                <a:solidFill>
                  <a:schemeClr val="tx1"/>
                </a:solidFill>
                <a:effectLst/>
                <a:latin typeface="+mn-lt"/>
              </a:rPr>
              <a:t>ootcandles</a:t>
            </a:r>
          </a:p>
        </p:txBody>
      </p:sp>
    </p:spTree>
    <p:extLst>
      <p:ext uri="{BB962C8B-B14F-4D97-AF65-F5344CB8AC3E}">
        <p14:creationId xmlns:p14="http://schemas.microsoft.com/office/powerpoint/2010/main" val="2631222387"/>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457200"/>
            <a:ext cx="6248400" cy="819150"/>
          </a:xfrm>
        </p:spPr>
        <p:txBody>
          <a:bodyPr/>
          <a:lstStyle/>
          <a:p>
            <a:r>
              <a:rPr lang="en-US" dirty="0"/>
              <a:t>Safety Message</a:t>
            </a:r>
          </a:p>
        </p:txBody>
      </p:sp>
      <p:sp>
        <p:nvSpPr>
          <p:cNvPr id="6147" name="Rectangle 3"/>
          <p:cNvSpPr>
            <a:spLocks noGrp="1" noChangeArrowheads="1"/>
          </p:cNvSpPr>
          <p:nvPr>
            <p:ph type="subTitle" idx="1"/>
          </p:nvPr>
        </p:nvSpPr>
        <p:spPr>
          <a:xfrm>
            <a:off x="1371600" y="3886200"/>
            <a:ext cx="6400800" cy="1752600"/>
          </a:xfrm>
        </p:spPr>
        <p:txBody>
          <a:bodyPr/>
          <a:lstStyle/>
          <a:p>
            <a:pPr marL="342900" indent="-342900"/>
            <a:endParaRPr lang="en-US" dirty="0"/>
          </a:p>
          <a:p>
            <a:pPr marL="342900" indent="-342900"/>
            <a:endParaRPr lang="en-US" dirty="0"/>
          </a:p>
        </p:txBody>
      </p:sp>
      <p:pic>
        <p:nvPicPr>
          <p:cNvPr id="3" name="Picture 2" descr="A yellow sign with black text&#10;&#10;Description automatically generated with medium confidence">
            <a:extLst>
              <a:ext uri="{FF2B5EF4-FFF2-40B4-BE49-F238E27FC236}">
                <a16:creationId xmlns:a16="http://schemas.microsoft.com/office/drawing/2014/main" id="{60631664-E0E4-11CE-7E23-7BFCA94E6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47316"/>
            <a:ext cx="6248400" cy="4153992"/>
          </a:xfrm>
          <a:prstGeom prst="rect">
            <a:avLst/>
          </a:prstGeom>
        </p:spPr>
      </p:pic>
    </p:spTree>
    <p:extLst>
      <p:ext uri="{BB962C8B-B14F-4D97-AF65-F5344CB8AC3E}">
        <p14:creationId xmlns:p14="http://schemas.microsoft.com/office/powerpoint/2010/main" val="17503838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1" name="Rectangle 3">
            <a:extLst>
              <a:ext uri="{FF2B5EF4-FFF2-40B4-BE49-F238E27FC236}">
                <a16:creationId xmlns:a16="http://schemas.microsoft.com/office/drawing/2014/main" id="{39EFA730-CD3E-4DAA-B2D9-A236EB1F82CC}"/>
              </a:ext>
            </a:extLst>
          </p:cNvPr>
          <p:cNvGraphicFramePr>
            <a:graphicFrameLocks noGrp="1"/>
          </p:cNvGraphicFramePr>
          <p:nvPr>
            <p:ph idx="1"/>
            <p:extLst>
              <p:ext uri="{D42A27DB-BD31-4B8C-83A1-F6EECF244321}">
                <p14:modId xmlns:p14="http://schemas.microsoft.com/office/powerpoint/2010/main" val="3808751848"/>
              </p:ext>
            </p:extLst>
          </p:nvPr>
        </p:nvGraphicFramePr>
        <p:xfrm>
          <a:off x="685800" y="18288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58" name="Rectangle 2"/>
          <p:cNvSpPr>
            <a:spLocks noGrp="1" noChangeArrowheads="1"/>
          </p:cNvSpPr>
          <p:nvPr>
            <p:ph type="title"/>
          </p:nvPr>
        </p:nvSpPr>
        <p:spPr/>
        <p:txBody>
          <a:bodyPr wrap="square" anchor="ctr">
            <a:normAutofit/>
          </a:bodyPr>
          <a:lstStyle/>
          <a:p>
            <a:r>
              <a:rPr lang="en-US" b="1" dirty="0"/>
              <a:t>Measurement Tips</a:t>
            </a:r>
          </a:p>
        </p:txBody>
      </p:sp>
    </p:spTree>
    <p:extLst>
      <p:ext uri="{BB962C8B-B14F-4D97-AF65-F5344CB8AC3E}">
        <p14:creationId xmlns:p14="http://schemas.microsoft.com/office/powerpoint/2010/main" val="20997408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50CC81-C1AF-4F8C-9C85-981575A70388}"/>
              </a:ext>
            </a:extLst>
          </p:cNvPr>
          <p:cNvSpPr/>
          <p:nvPr/>
        </p:nvSpPr>
        <p:spPr>
          <a:xfrm>
            <a:off x="7350368" y="0"/>
            <a:ext cx="1793631" cy="926629"/>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5C6F314-2C36-40F8-9A45-14BFE1E004E3}"/>
              </a:ext>
            </a:extLst>
          </p:cNvPr>
          <p:cNvSpPr/>
          <p:nvPr/>
        </p:nvSpPr>
        <p:spPr>
          <a:xfrm>
            <a:off x="7447083" y="-1429"/>
            <a:ext cx="1696916" cy="6866851"/>
          </a:xfrm>
          <a:prstGeom prst="re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EEF8A933-B578-4BA0-BAFC-87B5CDF89972}"/>
              </a:ext>
            </a:extLst>
          </p:cNvPr>
          <p:cNvGrpSpPr>
            <a:grpSpLocks noChangeAspect="1"/>
          </p:cNvGrpSpPr>
          <p:nvPr/>
        </p:nvGrpSpPr>
        <p:grpSpPr>
          <a:xfrm flipH="1">
            <a:off x="-42971" y="1428"/>
            <a:ext cx="7490055" cy="6866851"/>
            <a:chOff x="3162638" y="196644"/>
            <a:chExt cx="5813725" cy="5329999"/>
          </a:xfrm>
          <a:effectLst>
            <a:outerShdw blurRad="127000" dist="38100" algn="l" rotWithShape="0">
              <a:prstClr val="black">
                <a:alpha val="40000"/>
              </a:prstClr>
            </a:outerShdw>
          </a:effectLst>
        </p:grpSpPr>
        <p:pic>
          <p:nvPicPr>
            <p:cNvPr id="14" name="Picture Placeholder 3">
              <a:extLst>
                <a:ext uri="{FF2B5EF4-FFF2-40B4-BE49-F238E27FC236}">
                  <a16:creationId xmlns:a16="http://schemas.microsoft.com/office/drawing/2014/main" id="{1D07C40B-3BFC-4D4E-8596-E88F7BFC6F18}"/>
                </a:ext>
              </a:extLst>
            </p:cNvPr>
            <p:cNvPicPr>
              <a:picLocks noChangeAspect="1"/>
            </p:cNvPicPr>
            <p:nvPr/>
          </p:nvPicPr>
          <p:blipFill>
            <a:blip r:embed="rId3">
              <a:extLst>
                <a:ext uri="{28A0092B-C50C-407E-A947-70E740481C1C}">
                  <a14:useLocalDpi xmlns:a14="http://schemas.microsoft.com/office/drawing/2010/main" val="0"/>
                </a:ext>
              </a:extLst>
            </a:blip>
            <a:srcRect l="13689" r="13689"/>
            <a:stretch>
              <a:fillRect/>
            </a:stretch>
          </p:blipFill>
          <p:spPr>
            <a:xfrm>
              <a:off x="3174275" y="196644"/>
              <a:ext cx="5802088" cy="5329999"/>
            </a:xfrm>
            <a:custGeom>
              <a:avLst/>
              <a:gdLst>
                <a:gd name="connsiteX0" fmla="*/ 0 w 6636689"/>
                <a:gd name="connsiteY0" fmla="*/ 0 h 4856919"/>
                <a:gd name="connsiteX1" fmla="*/ 6636689 w 6636689"/>
                <a:gd name="connsiteY1" fmla="*/ 0 h 4856919"/>
                <a:gd name="connsiteX2" fmla="*/ 6636689 w 6636689"/>
                <a:gd name="connsiteY2" fmla="*/ 4856919 h 4856919"/>
                <a:gd name="connsiteX3" fmla="*/ 0 w 6636689"/>
                <a:gd name="connsiteY3" fmla="*/ 4856919 h 4856919"/>
              </a:gdLst>
              <a:ahLst/>
              <a:cxnLst>
                <a:cxn ang="0">
                  <a:pos x="connsiteX0" y="connsiteY0"/>
                </a:cxn>
                <a:cxn ang="0">
                  <a:pos x="connsiteX1" y="connsiteY1"/>
                </a:cxn>
                <a:cxn ang="0">
                  <a:pos x="connsiteX2" y="connsiteY2"/>
                </a:cxn>
                <a:cxn ang="0">
                  <a:pos x="connsiteX3" y="connsiteY3"/>
                </a:cxn>
              </a:cxnLst>
              <a:rect l="l" t="t" r="r" b="b"/>
              <a:pathLst>
                <a:path w="6636689" h="4856919">
                  <a:moveTo>
                    <a:pt x="0" y="0"/>
                  </a:moveTo>
                  <a:lnTo>
                    <a:pt x="6636689" y="0"/>
                  </a:lnTo>
                  <a:lnTo>
                    <a:pt x="6636689" y="4856919"/>
                  </a:lnTo>
                  <a:lnTo>
                    <a:pt x="0" y="4856919"/>
                  </a:lnTo>
                  <a:close/>
                </a:path>
              </a:pathLst>
            </a:custGeom>
          </p:spPr>
        </p:pic>
        <p:sp>
          <p:nvSpPr>
            <p:cNvPr id="15" name="Rectangle 14">
              <a:extLst>
                <a:ext uri="{FF2B5EF4-FFF2-40B4-BE49-F238E27FC236}">
                  <a16:creationId xmlns:a16="http://schemas.microsoft.com/office/drawing/2014/main" id="{640F711F-3601-4DC0-BB58-956E4A48E836}"/>
                </a:ext>
              </a:extLst>
            </p:cNvPr>
            <p:cNvSpPr/>
            <p:nvPr/>
          </p:nvSpPr>
          <p:spPr>
            <a:xfrm>
              <a:off x="3162638" y="196644"/>
              <a:ext cx="5802087" cy="5329999"/>
            </a:xfrm>
            <a:prstGeom prst="rect">
              <a:avLst/>
            </a:prstGeom>
            <a:solidFill>
              <a:srgbClr val="2A599E">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sp>
        <p:nvSpPr>
          <p:cNvPr id="11" name="Rectangle 10">
            <a:extLst>
              <a:ext uri="{FF2B5EF4-FFF2-40B4-BE49-F238E27FC236}">
                <a16:creationId xmlns:a16="http://schemas.microsoft.com/office/drawing/2014/main" id="{C3C51B96-B053-4E6B-8701-ECD76038B71E}"/>
              </a:ext>
            </a:extLst>
          </p:cNvPr>
          <p:cNvSpPr/>
          <p:nvPr/>
        </p:nvSpPr>
        <p:spPr>
          <a:xfrm>
            <a:off x="4237810" y="1676400"/>
            <a:ext cx="4914982" cy="2347913"/>
          </a:xfrm>
          <a:prstGeom prst="rect">
            <a:avLst/>
          </a:prstGeom>
          <a:solidFill>
            <a:schemeClr val="bg1">
              <a:lumMod val="95000"/>
              <a:alpha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178" name="Rectangle 3">
            <a:extLst>
              <a:ext uri="{FF2B5EF4-FFF2-40B4-BE49-F238E27FC236}">
                <a16:creationId xmlns:a16="http://schemas.microsoft.com/office/drawing/2014/main" id="{98FCC6FF-56D5-45E4-891F-01D2CECE4E48}"/>
              </a:ext>
            </a:extLst>
          </p:cNvPr>
          <p:cNvSpPr>
            <a:spLocks noGrp="1" noChangeArrowheads="1"/>
          </p:cNvSpPr>
          <p:nvPr>
            <p:ph type="subTitle" idx="4294967295"/>
          </p:nvPr>
        </p:nvSpPr>
        <p:spPr>
          <a:xfrm>
            <a:off x="4556897" y="2574507"/>
            <a:ext cx="4257675" cy="573087"/>
          </a:xfrm>
          <a:noFill/>
        </p:spPr>
        <p:txBody>
          <a:bodyPr>
            <a:normAutofit/>
          </a:bodyPr>
          <a:lstStyle/>
          <a:p>
            <a:pPr marL="0" indent="0" algn="ctr">
              <a:spcBef>
                <a:spcPct val="0"/>
              </a:spcBef>
            </a:pPr>
            <a:r>
              <a:rPr lang="en-US" dirty="0"/>
              <a:t>Lighting Levels</a:t>
            </a:r>
            <a:endParaRPr lang="en-US" altLang="en-US" sz="2800" dirty="0"/>
          </a:p>
        </p:txBody>
      </p:sp>
      <p:sp>
        <p:nvSpPr>
          <p:cNvPr id="50181" name="Rectangle 2">
            <a:extLst>
              <a:ext uri="{FF2B5EF4-FFF2-40B4-BE49-F238E27FC236}">
                <a16:creationId xmlns:a16="http://schemas.microsoft.com/office/drawing/2014/main" id="{C8D08A96-D12D-49D0-B6CD-189F817269FE}"/>
              </a:ext>
            </a:extLst>
          </p:cNvPr>
          <p:cNvSpPr>
            <a:spLocks noGrp="1" noChangeArrowheads="1"/>
          </p:cNvSpPr>
          <p:nvPr>
            <p:ph type="ctrTitle" idx="4294967295"/>
          </p:nvPr>
        </p:nvSpPr>
        <p:spPr>
          <a:xfrm>
            <a:off x="4232255" y="1831165"/>
            <a:ext cx="4906962" cy="842963"/>
          </a:xfrm>
          <a:noFill/>
        </p:spPr>
        <p:txBody>
          <a:bodyPr anchor="ctr"/>
          <a:lstStyle/>
          <a:p>
            <a:pPr algn="ctr" eaLnBrk="1" hangingPunct="1"/>
            <a:r>
              <a:rPr lang="en-US" altLang="en-US" sz="3500" b="0" dirty="0">
                <a:solidFill>
                  <a:schemeClr val="accent1">
                    <a:lumMod val="50000"/>
                  </a:schemeClr>
                </a:solidFill>
              </a:rPr>
              <a:t>Learning Activity #3</a:t>
            </a:r>
          </a:p>
        </p:txBody>
      </p:sp>
      <p:sp>
        <p:nvSpPr>
          <p:cNvPr id="3" name="Slide Number Placeholder 2">
            <a:extLst>
              <a:ext uri="{FF2B5EF4-FFF2-40B4-BE49-F238E27FC236}">
                <a16:creationId xmlns:a16="http://schemas.microsoft.com/office/drawing/2014/main" id="{39DA2579-37A1-4E03-A230-143EEBF69F54}"/>
              </a:ext>
            </a:extLst>
          </p:cNvPr>
          <p:cNvSpPr>
            <a:spLocks noGrp="1"/>
          </p:cNvSpPr>
          <p:nvPr>
            <p:ph type="sldNum" sz="quarter" idx="12"/>
          </p:nvPr>
        </p:nvSpPr>
        <p:spPr/>
        <p:txBody>
          <a:bodyPr/>
          <a:lstStyle/>
          <a:p>
            <a:fld id="{401CF334-2D5C-4859-84A6-CA7E6E43FAEB}" type="slidenum">
              <a:rPr lang="en-US" smtClean="0"/>
              <a:t>21</a:t>
            </a:fld>
            <a:endParaRPr lang="en-US" dirty="0"/>
          </a:p>
        </p:txBody>
      </p:sp>
      <p:sp>
        <p:nvSpPr>
          <p:cNvPr id="2" name="TextBox 1">
            <a:extLst>
              <a:ext uri="{FF2B5EF4-FFF2-40B4-BE49-F238E27FC236}">
                <a16:creationId xmlns:a16="http://schemas.microsoft.com/office/drawing/2014/main" id="{28EDC856-A107-17DE-E768-186F7B45DF18}"/>
              </a:ext>
            </a:extLst>
          </p:cNvPr>
          <p:cNvSpPr txBox="1"/>
          <p:nvPr/>
        </p:nvSpPr>
        <p:spPr>
          <a:xfrm>
            <a:off x="5356944" y="3141049"/>
            <a:ext cx="2657583" cy="707886"/>
          </a:xfrm>
          <a:prstGeom prst="rect">
            <a:avLst/>
          </a:prstGeom>
          <a:noFill/>
        </p:spPr>
        <p:txBody>
          <a:bodyPr wrap="square" rtlCol="0">
            <a:spAutoFit/>
          </a:bodyPr>
          <a:lstStyle/>
          <a:p>
            <a:pPr algn="ctr"/>
            <a:r>
              <a:rPr lang="en-US" sz="2000" i="1" dirty="0">
                <a:latin typeface="+mn-lt"/>
              </a:rPr>
              <a:t>Turn to the Appendix of your handbook</a:t>
            </a:r>
          </a:p>
        </p:txBody>
      </p:sp>
    </p:spTree>
    <p:extLst>
      <p:ext uri="{BB962C8B-B14F-4D97-AF65-F5344CB8AC3E}">
        <p14:creationId xmlns:p14="http://schemas.microsoft.com/office/powerpoint/2010/main" val="239411380"/>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a:xfrm>
            <a:off x="685800" y="1485136"/>
            <a:ext cx="7772400" cy="4458464"/>
          </a:xfrm>
        </p:spPr>
        <p:txBody>
          <a:bodyPr/>
          <a:lstStyle/>
          <a:p>
            <a:r>
              <a:rPr lang="en-US" sz="3200" dirty="0"/>
              <a:t>What are your lighting levels at your workspace in foot candles with task light on? What about with the task light off?</a:t>
            </a:r>
          </a:p>
          <a:p>
            <a:endParaRPr lang="en-US" sz="1400" dirty="0"/>
          </a:p>
          <a:p>
            <a:pPr marL="514350" indent="-514350">
              <a:buFont typeface="+mj-lt"/>
              <a:buAutoNum type="alphaLcPeriod"/>
            </a:pPr>
            <a:r>
              <a:rPr lang="en-US" sz="3200" dirty="0"/>
              <a:t>70+</a:t>
            </a:r>
          </a:p>
          <a:p>
            <a:pPr marL="514350" indent="-514350">
              <a:buFont typeface="+mj-lt"/>
              <a:buAutoNum type="alphaLcPeriod"/>
            </a:pPr>
            <a:r>
              <a:rPr lang="en-US" sz="3200" dirty="0"/>
              <a:t>50-70</a:t>
            </a:r>
          </a:p>
          <a:p>
            <a:pPr marL="514350" indent="-514350">
              <a:buFont typeface="+mj-lt"/>
              <a:buAutoNum type="alphaLcPeriod"/>
            </a:pPr>
            <a:r>
              <a:rPr lang="en-US" sz="3200" dirty="0"/>
              <a:t>30-49</a:t>
            </a:r>
          </a:p>
          <a:p>
            <a:pPr marL="514350" indent="-514350">
              <a:buFont typeface="+mj-lt"/>
              <a:buAutoNum type="alphaLcPeriod"/>
            </a:pPr>
            <a:r>
              <a:rPr lang="en-US" sz="3200" dirty="0"/>
              <a:t>20-29</a:t>
            </a:r>
          </a:p>
          <a:p>
            <a:pPr marL="514350" indent="-514350">
              <a:buFont typeface="+mj-lt"/>
              <a:buAutoNum type="alphaLcPeriod"/>
            </a:pPr>
            <a:r>
              <a:rPr lang="en-US" sz="3200" dirty="0"/>
              <a:t>Less than 20</a:t>
            </a:r>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2"/>
                </a:solidFill>
              </a:rPr>
              <a:t>Discussion Question </a:t>
            </a:r>
          </a:p>
        </p:txBody>
      </p:sp>
    </p:spTree>
    <p:extLst>
      <p:ext uri="{BB962C8B-B14F-4D97-AF65-F5344CB8AC3E}">
        <p14:creationId xmlns:p14="http://schemas.microsoft.com/office/powerpoint/2010/main" val="1033057987"/>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3937F-3919-4D4F-A8D0-E3D18A807DBC}"/>
              </a:ext>
            </a:extLst>
          </p:cNvPr>
          <p:cNvPicPr>
            <a:picLocks noChangeAspect="1"/>
          </p:cNvPicPr>
          <p:nvPr/>
        </p:nvPicPr>
        <p:blipFill>
          <a:blip r:embed="rId3"/>
          <a:stretch>
            <a:fillRect/>
          </a:stretch>
        </p:blipFill>
        <p:spPr>
          <a:xfrm>
            <a:off x="1752600" y="2065933"/>
            <a:ext cx="5734410" cy="3810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002F413-02A0-4069-AFF3-BCE6A676E92D}"/>
              </a:ext>
            </a:extLst>
          </p:cNvPr>
          <p:cNvSpPr txBox="1"/>
          <p:nvPr/>
        </p:nvSpPr>
        <p:spPr>
          <a:xfrm>
            <a:off x="228600" y="6321144"/>
            <a:ext cx="3048000" cy="369332"/>
          </a:xfrm>
          <a:prstGeom prst="rect">
            <a:avLst/>
          </a:prstGeom>
          <a:noFill/>
        </p:spPr>
        <p:txBody>
          <a:bodyPr wrap="square" rtlCol="0">
            <a:spAutoFit/>
          </a:bodyPr>
          <a:lstStyle/>
          <a:p>
            <a:r>
              <a:rPr lang="en-US" sz="1800" dirty="0">
                <a:latin typeface="+mn-lt"/>
              </a:rPr>
              <a:t>Lamp - Fluorescent Tube</a:t>
            </a:r>
          </a:p>
        </p:txBody>
      </p:sp>
      <p:sp>
        <p:nvSpPr>
          <p:cNvPr id="8" name="TextBox 7">
            <a:extLst>
              <a:ext uri="{FF2B5EF4-FFF2-40B4-BE49-F238E27FC236}">
                <a16:creationId xmlns:a16="http://schemas.microsoft.com/office/drawing/2014/main" id="{1E0B0220-B059-4E8D-9A6D-FDF3C76A404A}"/>
              </a:ext>
            </a:extLst>
          </p:cNvPr>
          <p:cNvSpPr txBox="1"/>
          <p:nvPr/>
        </p:nvSpPr>
        <p:spPr>
          <a:xfrm>
            <a:off x="6934200" y="6321144"/>
            <a:ext cx="990600" cy="369332"/>
          </a:xfrm>
          <a:prstGeom prst="rect">
            <a:avLst/>
          </a:prstGeom>
          <a:noFill/>
        </p:spPr>
        <p:txBody>
          <a:bodyPr wrap="square" rtlCol="0">
            <a:spAutoFit/>
          </a:bodyPr>
          <a:lstStyle/>
          <a:p>
            <a:r>
              <a:rPr lang="en-US" sz="1800" dirty="0">
                <a:latin typeface="+mn-lt"/>
              </a:rPr>
              <a:t>Ballast</a:t>
            </a:r>
          </a:p>
        </p:txBody>
      </p:sp>
      <p:sp>
        <p:nvSpPr>
          <p:cNvPr id="9" name="TextBox 8">
            <a:extLst>
              <a:ext uri="{FF2B5EF4-FFF2-40B4-BE49-F238E27FC236}">
                <a16:creationId xmlns:a16="http://schemas.microsoft.com/office/drawing/2014/main" id="{73B4D21D-502E-4DF7-9CB4-EAB63FC450C8}"/>
              </a:ext>
            </a:extLst>
          </p:cNvPr>
          <p:cNvSpPr txBox="1"/>
          <p:nvPr/>
        </p:nvSpPr>
        <p:spPr>
          <a:xfrm>
            <a:off x="1752600" y="1524000"/>
            <a:ext cx="5638800" cy="523220"/>
          </a:xfrm>
          <a:prstGeom prst="rect">
            <a:avLst/>
          </a:prstGeom>
          <a:noFill/>
        </p:spPr>
        <p:txBody>
          <a:bodyPr wrap="square" rtlCol="0">
            <a:spAutoFit/>
          </a:bodyPr>
          <a:lstStyle/>
          <a:p>
            <a:pPr algn="ctr"/>
            <a:r>
              <a:rPr lang="en-US" sz="2800" dirty="0">
                <a:latin typeface="+mn-lt"/>
              </a:rPr>
              <a:t>Light Fixture</a:t>
            </a:r>
          </a:p>
        </p:txBody>
      </p:sp>
      <p:cxnSp>
        <p:nvCxnSpPr>
          <p:cNvPr id="11" name="Straight Arrow Connector 10">
            <a:extLst>
              <a:ext uri="{FF2B5EF4-FFF2-40B4-BE49-F238E27FC236}">
                <a16:creationId xmlns:a16="http://schemas.microsoft.com/office/drawing/2014/main" id="{DB035302-9A54-49AC-87CB-55EE6B34F876}"/>
              </a:ext>
            </a:extLst>
          </p:cNvPr>
          <p:cNvCxnSpPr/>
          <p:nvPr/>
        </p:nvCxnSpPr>
        <p:spPr bwMode="auto">
          <a:xfrm flipV="1">
            <a:off x="1066800" y="3429000"/>
            <a:ext cx="1600200" cy="2667000"/>
          </a:xfrm>
          <a:prstGeom prst="straightConnector1">
            <a:avLst/>
          </a:prstGeom>
          <a:solidFill>
            <a:schemeClr val="accent1"/>
          </a:solidFill>
          <a:ln w="76200" cap="flat" cmpd="sng" algn="ctr">
            <a:solidFill>
              <a:srgbClr val="FFC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5D807FBC-25EC-40CE-9CDB-8FF5E0D8AD03}"/>
              </a:ext>
            </a:extLst>
          </p:cNvPr>
          <p:cNvCxnSpPr>
            <a:cxnSpLocks/>
          </p:cNvCxnSpPr>
          <p:nvPr/>
        </p:nvCxnSpPr>
        <p:spPr bwMode="auto">
          <a:xfrm flipV="1">
            <a:off x="1066800" y="4267200"/>
            <a:ext cx="2362200" cy="1828800"/>
          </a:xfrm>
          <a:prstGeom prst="straightConnector1">
            <a:avLst/>
          </a:prstGeom>
          <a:solidFill>
            <a:schemeClr val="accent1"/>
          </a:solidFill>
          <a:ln w="76200" cap="flat" cmpd="sng" algn="ctr">
            <a:solidFill>
              <a:srgbClr val="FFC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8D553F36-3FDC-4677-AF60-6872C6C527CB}"/>
              </a:ext>
            </a:extLst>
          </p:cNvPr>
          <p:cNvCxnSpPr>
            <a:cxnSpLocks/>
          </p:cNvCxnSpPr>
          <p:nvPr/>
        </p:nvCxnSpPr>
        <p:spPr bwMode="auto">
          <a:xfrm flipH="1" flipV="1">
            <a:off x="5458005" y="3848100"/>
            <a:ext cx="1857195" cy="2473044"/>
          </a:xfrm>
          <a:prstGeom prst="straightConnector1">
            <a:avLst/>
          </a:prstGeom>
          <a:solidFill>
            <a:schemeClr val="accent1"/>
          </a:solidFill>
          <a:ln w="76200" cap="flat" cmpd="sng" algn="ctr">
            <a:solidFill>
              <a:srgbClr val="FFC000"/>
            </a:solidFill>
            <a:prstDash val="solid"/>
            <a:round/>
            <a:headEnd type="none" w="med" len="med"/>
            <a:tailEnd type="triangle"/>
          </a:ln>
          <a:effectLst/>
        </p:spPr>
      </p:cxnSp>
      <p:sp>
        <p:nvSpPr>
          <p:cNvPr id="18" name="Title 17">
            <a:extLst>
              <a:ext uri="{FF2B5EF4-FFF2-40B4-BE49-F238E27FC236}">
                <a16:creationId xmlns:a16="http://schemas.microsoft.com/office/drawing/2014/main" id="{7A6B904D-C422-4077-8792-A5CE84E63F6B}"/>
              </a:ext>
            </a:extLst>
          </p:cNvPr>
          <p:cNvSpPr>
            <a:spLocks noGrp="1"/>
          </p:cNvSpPr>
          <p:nvPr>
            <p:ph type="title"/>
          </p:nvPr>
        </p:nvSpPr>
        <p:spPr/>
        <p:txBody>
          <a:bodyPr/>
          <a:lstStyle/>
          <a:p>
            <a:r>
              <a:rPr lang="en-US" dirty="0"/>
              <a:t>Lighting Equipment</a:t>
            </a:r>
          </a:p>
        </p:txBody>
      </p:sp>
    </p:spTree>
    <p:extLst>
      <p:ext uri="{BB962C8B-B14F-4D97-AF65-F5344CB8AC3E}">
        <p14:creationId xmlns:p14="http://schemas.microsoft.com/office/powerpoint/2010/main" val="1939731439"/>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8E1A548F-17AD-4A37-834D-3E4334875BEC}"/>
              </a:ext>
            </a:extLst>
          </p:cNvPr>
          <p:cNvSpPr>
            <a:spLocks noGrp="1" noChangeArrowheads="1"/>
          </p:cNvSpPr>
          <p:nvPr>
            <p:ph idx="1"/>
          </p:nvPr>
        </p:nvSpPr>
        <p:spPr>
          <a:xfrm>
            <a:off x="411479" y="1981200"/>
            <a:ext cx="4057757" cy="4343400"/>
          </a:xfrm>
        </p:spPr>
        <p:txBody>
          <a:bodyPr/>
          <a:lstStyle/>
          <a:p>
            <a:pPr marL="347663" indent="-347663">
              <a:buFontTx/>
              <a:buNone/>
            </a:pPr>
            <a:r>
              <a:rPr lang="en-US" sz="2600" b="1" dirty="0"/>
              <a:t>Incandescent</a:t>
            </a:r>
          </a:p>
          <a:p>
            <a:pPr marL="692150" indent="-347663">
              <a:buFontTx/>
              <a:buNone/>
            </a:pPr>
            <a:r>
              <a:rPr lang="en-US" sz="2600" dirty="0"/>
              <a:t>Standard (Filament)</a:t>
            </a:r>
          </a:p>
          <a:p>
            <a:pPr marL="692150" indent="-347663">
              <a:buFontTx/>
              <a:buNone/>
            </a:pPr>
            <a:r>
              <a:rPr lang="en-US" sz="2600" dirty="0"/>
              <a:t>Tungsten-Halogen</a:t>
            </a:r>
            <a:endParaRPr lang="en-US" sz="2600" i="1" dirty="0"/>
          </a:p>
          <a:p>
            <a:pPr marL="692150" indent="-347663">
              <a:buFontTx/>
              <a:buNone/>
            </a:pPr>
            <a:r>
              <a:rPr lang="en-US" sz="2600" dirty="0"/>
              <a:t>Halogen Infra-red </a:t>
            </a:r>
            <a:r>
              <a:rPr lang="en-US" sz="2600" i="1" dirty="0"/>
              <a:t>(HIR)</a:t>
            </a:r>
          </a:p>
          <a:p>
            <a:pPr marL="347663" indent="-347663">
              <a:buFontTx/>
              <a:buNone/>
            </a:pPr>
            <a:endParaRPr lang="en-US" b="1" dirty="0"/>
          </a:p>
          <a:p>
            <a:pPr marL="347663" indent="-347663">
              <a:buFontTx/>
              <a:buNone/>
            </a:pPr>
            <a:r>
              <a:rPr lang="en-US" sz="2600" b="1" dirty="0"/>
              <a:t>Fluorescent</a:t>
            </a:r>
          </a:p>
          <a:p>
            <a:pPr marL="692150" indent="-347663">
              <a:buFontTx/>
              <a:buNone/>
            </a:pPr>
            <a:r>
              <a:rPr lang="en-US" sz="2600" dirty="0"/>
              <a:t>Tubular</a:t>
            </a:r>
          </a:p>
          <a:p>
            <a:pPr marL="692150" indent="-347663">
              <a:buFontTx/>
              <a:buNone/>
            </a:pPr>
            <a:r>
              <a:rPr lang="en-US" sz="2600" dirty="0"/>
              <a:t>Compact </a:t>
            </a:r>
            <a:r>
              <a:rPr lang="en-US" sz="2600" i="1" dirty="0"/>
              <a:t>(CFL)</a:t>
            </a:r>
          </a:p>
          <a:p>
            <a:pPr marL="347663" indent="-347663">
              <a:buFontTx/>
              <a:buNone/>
            </a:pPr>
            <a:endParaRPr lang="en-US" sz="1200" b="1" dirty="0"/>
          </a:p>
        </p:txBody>
      </p:sp>
      <p:sp>
        <p:nvSpPr>
          <p:cNvPr id="4" name="Title 3">
            <a:extLst>
              <a:ext uri="{FF2B5EF4-FFF2-40B4-BE49-F238E27FC236}">
                <a16:creationId xmlns:a16="http://schemas.microsoft.com/office/drawing/2014/main" id="{299ABD78-E0FA-473B-B294-DA0CCD03F752}"/>
              </a:ext>
            </a:extLst>
          </p:cNvPr>
          <p:cNvSpPr>
            <a:spLocks noGrp="1"/>
          </p:cNvSpPr>
          <p:nvPr>
            <p:ph type="title"/>
          </p:nvPr>
        </p:nvSpPr>
        <p:spPr>
          <a:xfrm>
            <a:off x="411480" y="609600"/>
            <a:ext cx="8321040" cy="701937"/>
          </a:xfrm>
        </p:spPr>
        <p:txBody>
          <a:bodyPr>
            <a:normAutofit/>
          </a:bodyPr>
          <a:lstStyle/>
          <a:p>
            <a:r>
              <a:rPr lang="en-US" dirty="0"/>
              <a:t>Lighting Equipment</a:t>
            </a:r>
            <a:endParaRPr lang="en-US" sz="4000" dirty="0">
              <a:solidFill>
                <a:srgbClr val="FF0000"/>
              </a:solidFill>
            </a:endParaRPr>
          </a:p>
        </p:txBody>
      </p:sp>
      <p:sp>
        <p:nvSpPr>
          <p:cNvPr id="6" name="Title 1">
            <a:extLst>
              <a:ext uri="{FF2B5EF4-FFF2-40B4-BE49-F238E27FC236}">
                <a16:creationId xmlns:a16="http://schemas.microsoft.com/office/drawing/2014/main" id="{307C0C58-AE93-435A-B573-E03661D1F760}"/>
              </a:ext>
            </a:extLst>
          </p:cNvPr>
          <p:cNvSpPr txBox="1">
            <a:spLocks/>
          </p:cNvSpPr>
          <p:nvPr/>
        </p:nvSpPr>
        <p:spPr>
          <a:xfrm>
            <a:off x="292100" y="1600200"/>
            <a:ext cx="6629400" cy="402345"/>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a:lstStyle>
          <a:p>
            <a:r>
              <a:rPr lang="en-US" dirty="0"/>
              <a:t>Common Types of Lamps</a:t>
            </a:r>
          </a:p>
        </p:txBody>
      </p:sp>
      <p:pic>
        <p:nvPicPr>
          <p:cNvPr id="9" name="Picture 8">
            <a:extLst>
              <a:ext uri="{FF2B5EF4-FFF2-40B4-BE49-F238E27FC236}">
                <a16:creationId xmlns:a16="http://schemas.microsoft.com/office/drawing/2014/main" id="{9CEA50F6-5C36-4E1F-BAFD-372C888E0F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2052" y="2429301"/>
            <a:ext cx="757335" cy="1144366"/>
          </a:xfrm>
          <a:prstGeom prst="rect">
            <a:avLst/>
          </a:prstGeom>
        </p:spPr>
      </p:pic>
      <p:pic>
        <p:nvPicPr>
          <p:cNvPr id="10" name="Picture 9">
            <a:extLst>
              <a:ext uri="{FF2B5EF4-FFF2-40B4-BE49-F238E27FC236}">
                <a16:creationId xmlns:a16="http://schemas.microsoft.com/office/drawing/2014/main" id="{9D791F25-FA5D-42A1-86D1-0C6492112E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0" y="4619496"/>
            <a:ext cx="2276525" cy="1479165"/>
          </a:xfrm>
          <a:prstGeom prst="rect">
            <a:avLst/>
          </a:prstGeom>
        </p:spPr>
      </p:pic>
      <p:grpSp>
        <p:nvGrpSpPr>
          <p:cNvPr id="11" name="Group 10">
            <a:extLst>
              <a:ext uri="{FF2B5EF4-FFF2-40B4-BE49-F238E27FC236}">
                <a16:creationId xmlns:a16="http://schemas.microsoft.com/office/drawing/2014/main" id="{D2A1A730-041B-4794-986C-B0F95195EA9E}"/>
              </a:ext>
            </a:extLst>
          </p:cNvPr>
          <p:cNvGrpSpPr/>
          <p:nvPr/>
        </p:nvGrpSpPr>
        <p:grpSpPr>
          <a:xfrm>
            <a:off x="3440251" y="4438392"/>
            <a:ext cx="2514875" cy="1886208"/>
            <a:chOff x="2840477" y="4212075"/>
            <a:chExt cx="2514875" cy="1886208"/>
          </a:xfrm>
        </p:grpSpPr>
        <p:pic>
          <p:nvPicPr>
            <p:cNvPr id="12" name="Picture 11">
              <a:extLst>
                <a:ext uri="{FF2B5EF4-FFF2-40B4-BE49-F238E27FC236}">
                  <a16:creationId xmlns:a16="http://schemas.microsoft.com/office/drawing/2014/main" id="{A10A0BDB-F06E-470B-B119-3DDAB1E605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0477" y="4212075"/>
              <a:ext cx="2514875" cy="1886208"/>
            </a:xfrm>
            <a:prstGeom prst="rect">
              <a:avLst/>
            </a:prstGeom>
          </p:spPr>
        </p:pic>
        <p:sp>
          <p:nvSpPr>
            <p:cNvPr id="13" name="TextBox 12">
              <a:extLst>
                <a:ext uri="{FF2B5EF4-FFF2-40B4-BE49-F238E27FC236}">
                  <a16:creationId xmlns:a16="http://schemas.microsoft.com/office/drawing/2014/main" id="{B11A24CA-FE3C-4E03-8490-10CCC2F5B41E}"/>
                </a:ext>
              </a:extLst>
            </p:cNvPr>
            <p:cNvSpPr txBox="1"/>
            <p:nvPr/>
          </p:nvSpPr>
          <p:spPr>
            <a:xfrm>
              <a:off x="2840477" y="4393179"/>
              <a:ext cx="1135516" cy="461665"/>
            </a:xfrm>
            <a:prstGeom prst="rect">
              <a:avLst/>
            </a:prstGeom>
            <a:noFill/>
          </p:spPr>
          <p:txBody>
            <a:bodyPr wrap="square" rtlCol="0">
              <a:spAutoFit/>
            </a:bodyPr>
            <a:lstStyle/>
            <a:p>
              <a:r>
                <a:rPr lang="en-US" b="1" dirty="0">
                  <a:latin typeface="+mj-lt"/>
                </a:rPr>
                <a:t>T-12</a:t>
              </a:r>
            </a:p>
          </p:txBody>
        </p:sp>
        <p:sp>
          <p:nvSpPr>
            <p:cNvPr id="14" name="TextBox 13">
              <a:extLst>
                <a:ext uri="{FF2B5EF4-FFF2-40B4-BE49-F238E27FC236}">
                  <a16:creationId xmlns:a16="http://schemas.microsoft.com/office/drawing/2014/main" id="{ACB4FD77-927F-4DE4-9896-01A88D76DABD}"/>
                </a:ext>
              </a:extLst>
            </p:cNvPr>
            <p:cNvSpPr txBox="1"/>
            <p:nvPr/>
          </p:nvSpPr>
          <p:spPr>
            <a:xfrm>
              <a:off x="2840477" y="5570226"/>
              <a:ext cx="651753" cy="461665"/>
            </a:xfrm>
            <a:prstGeom prst="rect">
              <a:avLst/>
            </a:prstGeom>
            <a:noFill/>
          </p:spPr>
          <p:txBody>
            <a:bodyPr wrap="square" rtlCol="0">
              <a:spAutoFit/>
            </a:bodyPr>
            <a:lstStyle/>
            <a:p>
              <a:r>
                <a:rPr lang="en-US" b="1" dirty="0">
                  <a:latin typeface="+mj-lt"/>
                </a:rPr>
                <a:t>T-5</a:t>
              </a:r>
            </a:p>
          </p:txBody>
        </p:sp>
        <p:sp>
          <p:nvSpPr>
            <p:cNvPr id="15" name="TextBox 14">
              <a:extLst>
                <a:ext uri="{FF2B5EF4-FFF2-40B4-BE49-F238E27FC236}">
                  <a16:creationId xmlns:a16="http://schemas.microsoft.com/office/drawing/2014/main" id="{8D393D0C-FBFB-4279-829D-6E1D24F1BAEE}"/>
                </a:ext>
              </a:extLst>
            </p:cNvPr>
            <p:cNvSpPr txBox="1"/>
            <p:nvPr/>
          </p:nvSpPr>
          <p:spPr>
            <a:xfrm>
              <a:off x="2840477" y="4998314"/>
              <a:ext cx="651753" cy="461665"/>
            </a:xfrm>
            <a:prstGeom prst="rect">
              <a:avLst/>
            </a:prstGeom>
            <a:noFill/>
          </p:spPr>
          <p:txBody>
            <a:bodyPr wrap="square" rtlCol="0">
              <a:spAutoFit/>
            </a:bodyPr>
            <a:lstStyle/>
            <a:p>
              <a:r>
                <a:rPr lang="en-US" b="1" dirty="0">
                  <a:latin typeface="+mj-lt"/>
                </a:rPr>
                <a:t>T-8</a:t>
              </a:r>
            </a:p>
          </p:txBody>
        </p:sp>
      </p:grpSp>
    </p:spTree>
    <p:extLst>
      <p:ext uri="{BB962C8B-B14F-4D97-AF65-F5344CB8AC3E}">
        <p14:creationId xmlns:p14="http://schemas.microsoft.com/office/powerpoint/2010/main" val="969433487"/>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58AD8B8-8813-4884-99A3-7A005F398A43}"/>
              </a:ext>
            </a:extLst>
          </p:cNvPr>
          <p:cNvSpPr>
            <a:spLocks noGrp="1" noChangeArrowheads="1"/>
          </p:cNvSpPr>
          <p:nvPr>
            <p:ph idx="1"/>
          </p:nvPr>
        </p:nvSpPr>
        <p:spPr>
          <a:xfrm>
            <a:off x="342900" y="1447800"/>
            <a:ext cx="8356600" cy="2184401"/>
          </a:xfrm>
        </p:spPr>
        <p:txBody>
          <a:bodyPr/>
          <a:lstStyle/>
          <a:p>
            <a:pPr marL="682625" indent="-392113">
              <a:buFont typeface="Arial" panose="020B0604020202020204" pitchFamily="34" charset="0"/>
              <a:buChar char="•"/>
            </a:pPr>
            <a:r>
              <a:rPr lang="en-US" sz="2600" dirty="0"/>
              <a:t>Light Emitting Diodes (LEDs) are </a:t>
            </a:r>
            <a:r>
              <a:rPr lang="en-US" sz="2600" i="1" dirty="0"/>
              <a:t>solid-state semiconductor</a:t>
            </a:r>
            <a:r>
              <a:rPr lang="en-US" sz="2600" dirty="0"/>
              <a:t> devices that convert electrical energy directly into visible light</a:t>
            </a:r>
          </a:p>
          <a:p>
            <a:pPr marL="682625" indent="-392113">
              <a:buFont typeface="Arial" panose="020B0604020202020204" pitchFamily="34" charset="0"/>
              <a:buChar char="•"/>
            </a:pPr>
            <a:r>
              <a:rPr lang="en-US" sz="2600" dirty="0"/>
              <a:t>Arrays of LEDs are used to produce solid state lighting (SSL) lamps and fixtures</a:t>
            </a:r>
          </a:p>
        </p:txBody>
      </p:sp>
      <p:sp>
        <p:nvSpPr>
          <p:cNvPr id="10" name="Title 2">
            <a:extLst>
              <a:ext uri="{FF2B5EF4-FFF2-40B4-BE49-F238E27FC236}">
                <a16:creationId xmlns:a16="http://schemas.microsoft.com/office/drawing/2014/main" id="{1B835D6B-ED00-4E38-B584-506B2045FE23}"/>
              </a:ext>
            </a:extLst>
          </p:cNvPr>
          <p:cNvSpPr>
            <a:spLocks noGrp="1"/>
          </p:cNvSpPr>
          <p:nvPr>
            <p:ph type="title"/>
          </p:nvPr>
        </p:nvSpPr>
        <p:spPr>
          <a:xfrm>
            <a:off x="342900" y="538470"/>
            <a:ext cx="7543800" cy="766589"/>
          </a:xfrm>
        </p:spPr>
        <p:txBody>
          <a:bodyPr>
            <a:normAutofit/>
          </a:bodyPr>
          <a:lstStyle/>
          <a:p>
            <a:r>
              <a:rPr lang="en-US" dirty="0">
                <a:solidFill>
                  <a:schemeClr val="tx1"/>
                </a:solidFill>
              </a:rPr>
              <a:t>LED</a:t>
            </a:r>
          </a:p>
        </p:txBody>
      </p:sp>
      <p:pic>
        <p:nvPicPr>
          <p:cNvPr id="4" name="Picture 3" descr="Several different types of light bulbs&#10;&#10;AI-generated content may be incorrect.">
            <a:extLst>
              <a:ext uri="{FF2B5EF4-FFF2-40B4-BE49-F238E27FC236}">
                <a16:creationId xmlns:a16="http://schemas.microsoft.com/office/drawing/2014/main" id="{7A1F3B64-F03D-5416-A1A0-DA06A8651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3760735"/>
            <a:ext cx="5486400" cy="2651760"/>
          </a:xfrm>
          <a:prstGeom prst="rect">
            <a:avLst/>
          </a:prstGeom>
        </p:spPr>
      </p:pic>
      <p:pic>
        <p:nvPicPr>
          <p:cNvPr id="9" name="Picture 8" descr="A white tube with a round tip&#10;&#10;AI-generated content may be incorrect.">
            <a:extLst>
              <a:ext uri="{FF2B5EF4-FFF2-40B4-BE49-F238E27FC236}">
                <a16:creationId xmlns:a16="http://schemas.microsoft.com/office/drawing/2014/main" id="{3A8DF9CC-5222-9255-DDD3-1060253AE9C8}"/>
              </a:ext>
            </a:extLst>
          </p:cNvPr>
          <p:cNvPicPr>
            <a:picLocks noChangeAspect="1"/>
          </p:cNvPicPr>
          <p:nvPr/>
        </p:nvPicPr>
        <p:blipFill>
          <a:blip r:embed="rId4" cstate="print">
            <a:extLst>
              <a:ext uri="{28A0092B-C50C-407E-A947-70E740481C1C}">
                <a14:useLocalDpi xmlns:a14="http://schemas.microsoft.com/office/drawing/2010/main" val="0"/>
              </a:ext>
            </a:extLst>
          </a:blip>
          <a:srcRect l="15421" t="12222" r="15421" b="14445"/>
          <a:stretch/>
        </p:blipFill>
        <p:spPr>
          <a:xfrm>
            <a:off x="6172200" y="3463871"/>
            <a:ext cx="1981200" cy="2971800"/>
          </a:xfrm>
          <a:prstGeom prst="rect">
            <a:avLst/>
          </a:prstGeom>
        </p:spPr>
      </p:pic>
    </p:spTree>
    <p:extLst>
      <p:ext uri="{BB962C8B-B14F-4D97-AF65-F5344CB8AC3E}">
        <p14:creationId xmlns:p14="http://schemas.microsoft.com/office/powerpoint/2010/main" val="252017275"/>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7-25 at 3.34.18 PM.png">
            <a:extLst>
              <a:ext uri="{FF2B5EF4-FFF2-40B4-BE49-F238E27FC236}">
                <a16:creationId xmlns:a16="http://schemas.microsoft.com/office/drawing/2014/main" id="{C6E7175F-B8A9-4CA1-B94B-80E0DE4E9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310" y="4172876"/>
            <a:ext cx="3644507" cy="2151723"/>
          </a:xfrm>
          <a:prstGeom prst="rect">
            <a:avLst/>
          </a:prstGeom>
        </p:spPr>
      </p:pic>
      <p:sp>
        <p:nvSpPr>
          <p:cNvPr id="7" name="Title 2">
            <a:extLst>
              <a:ext uri="{FF2B5EF4-FFF2-40B4-BE49-F238E27FC236}">
                <a16:creationId xmlns:a16="http://schemas.microsoft.com/office/drawing/2014/main" id="{348AEDE0-56AF-47F5-BB66-C25944A88B11}"/>
              </a:ext>
            </a:extLst>
          </p:cNvPr>
          <p:cNvSpPr>
            <a:spLocks noGrp="1"/>
          </p:cNvSpPr>
          <p:nvPr>
            <p:ph type="title"/>
          </p:nvPr>
        </p:nvSpPr>
        <p:spPr>
          <a:xfrm>
            <a:off x="381000" y="610060"/>
            <a:ext cx="7543800" cy="766589"/>
          </a:xfrm>
        </p:spPr>
        <p:txBody>
          <a:bodyPr>
            <a:normAutofit/>
          </a:bodyPr>
          <a:lstStyle/>
          <a:p>
            <a:r>
              <a:rPr lang="en-US" dirty="0">
                <a:solidFill>
                  <a:schemeClr val="tx1"/>
                </a:solidFill>
              </a:rPr>
              <a:t>Ballasts</a:t>
            </a:r>
          </a:p>
        </p:txBody>
      </p:sp>
      <p:graphicFrame>
        <p:nvGraphicFramePr>
          <p:cNvPr id="2" name="Diagram 1">
            <a:extLst>
              <a:ext uri="{FF2B5EF4-FFF2-40B4-BE49-F238E27FC236}">
                <a16:creationId xmlns:a16="http://schemas.microsoft.com/office/drawing/2014/main" id="{536A2A56-211B-0079-BA41-3657D61FD7AD}"/>
              </a:ext>
            </a:extLst>
          </p:cNvPr>
          <p:cNvGraphicFramePr/>
          <p:nvPr>
            <p:extLst>
              <p:ext uri="{D42A27DB-BD31-4B8C-83A1-F6EECF244321}">
                <p14:modId xmlns:p14="http://schemas.microsoft.com/office/powerpoint/2010/main" val="3310475452"/>
              </p:ext>
            </p:extLst>
          </p:nvPr>
        </p:nvGraphicFramePr>
        <p:xfrm>
          <a:off x="393700" y="1676400"/>
          <a:ext cx="56261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55A72847-2DA1-8CE3-00B7-688BE96B6B20}"/>
              </a:ext>
            </a:extLst>
          </p:cNvPr>
          <p:cNvGraphicFramePr/>
          <p:nvPr>
            <p:extLst>
              <p:ext uri="{D42A27DB-BD31-4B8C-83A1-F6EECF244321}">
                <p14:modId xmlns:p14="http://schemas.microsoft.com/office/powerpoint/2010/main" val="349369049"/>
              </p:ext>
            </p:extLst>
          </p:nvPr>
        </p:nvGraphicFramePr>
        <p:xfrm>
          <a:off x="457200" y="1295400"/>
          <a:ext cx="5791200" cy="5181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17260646"/>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15912" y="609600"/>
            <a:ext cx="3494088" cy="642939"/>
          </a:xfrm>
        </p:spPr>
        <p:txBody>
          <a:bodyPr/>
          <a:lstStyle/>
          <a:p>
            <a:pPr eaLnBrk="1" hangingPunct="1"/>
            <a:r>
              <a:rPr lang="en-US" dirty="0">
                <a:solidFill>
                  <a:schemeClr val="tx1"/>
                </a:solidFill>
              </a:rPr>
              <a:t>LED Driver</a:t>
            </a:r>
          </a:p>
        </p:txBody>
      </p:sp>
      <p:graphicFrame>
        <p:nvGraphicFramePr>
          <p:cNvPr id="2" name="Diagram 1">
            <a:extLst>
              <a:ext uri="{FF2B5EF4-FFF2-40B4-BE49-F238E27FC236}">
                <a16:creationId xmlns:a16="http://schemas.microsoft.com/office/drawing/2014/main" id="{BB31FF35-197F-ADD4-B4A4-BF09FAF8FE49}"/>
              </a:ext>
            </a:extLst>
          </p:cNvPr>
          <p:cNvGraphicFramePr/>
          <p:nvPr>
            <p:extLst>
              <p:ext uri="{D42A27DB-BD31-4B8C-83A1-F6EECF244321}">
                <p14:modId xmlns:p14="http://schemas.microsoft.com/office/powerpoint/2010/main" val="1168462990"/>
              </p:ext>
            </p:extLst>
          </p:nvPr>
        </p:nvGraphicFramePr>
        <p:xfrm>
          <a:off x="381000" y="1371600"/>
          <a:ext cx="8153400"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utoShape 4" descr="Lutron Electronic Ballast, 26 Max. Lamp Watts, 120/220 to 240/277 V, Programmed/Rapid Model: EC3DT4MWKU2S">
            <a:extLst>
              <a:ext uri="{FF2B5EF4-FFF2-40B4-BE49-F238E27FC236}">
                <a16:creationId xmlns:a16="http://schemas.microsoft.com/office/drawing/2014/main" id="{9EC91F5F-8FFF-4077-ABCE-DAC074E0677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9462" name="Picture 6" descr="Image result for LED Drivers for color changing">
            <a:extLst>
              <a:ext uri="{FF2B5EF4-FFF2-40B4-BE49-F238E27FC236}">
                <a16:creationId xmlns:a16="http://schemas.microsoft.com/office/drawing/2014/main" id="{43CDD33E-A2C2-4040-811C-306BDA4A27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3025" y="3581400"/>
            <a:ext cx="3533775" cy="30454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ight bulb with a lid open&#10;&#10;AI-generated content may be incorrect.">
            <a:extLst>
              <a:ext uri="{FF2B5EF4-FFF2-40B4-BE49-F238E27FC236}">
                <a16:creationId xmlns:a16="http://schemas.microsoft.com/office/drawing/2014/main" id="{04B9DAF2-ACBF-3169-4A49-8DC883B908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 y="2971800"/>
            <a:ext cx="2643132" cy="3048412"/>
          </a:xfrm>
          <a:prstGeom prst="rect">
            <a:avLst/>
          </a:prstGeom>
        </p:spPr>
      </p:pic>
      <p:pic>
        <p:nvPicPr>
          <p:cNvPr id="7" name="Picture 6" descr="A close-up of a power supply&#10;&#10;AI-generated content may be incorrect.">
            <a:extLst>
              <a:ext uri="{FF2B5EF4-FFF2-40B4-BE49-F238E27FC236}">
                <a16:creationId xmlns:a16="http://schemas.microsoft.com/office/drawing/2014/main" id="{4D2F46F8-F2C5-A2D8-B057-1C405D685A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8238" y="4166029"/>
            <a:ext cx="1822724" cy="1822724"/>
          </a:xfrm>
          <a:prstGeom prst="rect">
            <a:avLst/>
          </a:prstGeom>
        </p:spPr>
      </p:pic>
      <p:sp>
        <p:nvSpPr>
          <p:cNvPr id="8" name="TextBox 7">
            <a:extLst>
              <a:ext uri="{FF2B5EF4-FFF2-40B4-BE49-F238E27FC236}">
                <a16:creationId xmlns:a16="http://schemas.microsoft.com/office/drawing/2014/main" id="{FE89891B-8713-D479-9E45-29E997A31241}"/>
              </a:ext>
            </a:extLst>
          </p:cNvPr>
          <p:cNvSpPr txBox="1"/>
          <p:nvPr/>
        </p:nvSpPr>
        <p:spPr>
          <a:xfrm>
            <a:off x="990600" y="6020212"/>
            <a:ext cx="1715534" cy="276999"/>
          </a:xfrm>
          <a:prstGeom prst="rect">
            <a:avLst/>
          </a:prstGeom>
          <a:noFill/>
        </p:spPr>
        <p:txBody>
          <a:bodyPr wrap="none" rtlCol="0">
            <a:spAutoFit/>
          </a:bodyPr>
          <a:lstStyle/>
          <a:p>
            <a:r>
              <a:rPr lang="en-US" sz="1200" b="1" dirty="0">
                <a:latin typeface="+mn-lt"/>
              </a:rPr>
              <a:t>Self-contained driver</a:t>
            </a:r>
          </a:p>
        </p:txBody>
      </p:sp>
      <p:sp>
        <p:nvSpPr>
          <p:cNvPr id="9" name="TextBox 8">
            <a:extLst>
              <a:ext uri="{FF2B5EF4-FFF2-40B4-BE49-F238E27FC236}">
                <a16:creationId xmlns:a16="http://schemas.microsoft.com/office/drawing/2014/main" id="{B76806F7-1E1C-2E5B-D57F-031134391802}"/>
              </a:ext>
            </a:extLst>
          </p:cNvPr>
          <p:cNvSpPr txBox="1"/>
          <p:nvPr/>
        </p:nvSpPr>
        <p:spPr>
          <a:xfrm>
            <a:off x="4267200" y="5988753"/>
            <a:ext cx="1217000" cy="276999"/>
          </a:xfrm>
          <a:prstGeom prst="rect">
            <a:avLst/>
          </a:prstGeom>
          <a:noFill/>
        </p:spPr>
        <p:txBody>
          <a:bodyPr wrap="none" rtlCol="0">
            <a:spAutoFit/>
          </a:bodyPr>
          <a:lstStyle/>
          <a:p>
            <a:r>
              <a:rPr lang="en-US" sz="1200" b="1" dirty="0">
                <a:latin typeface="+mn-lt"/>
              </a:rPr>
              <a:t>Remote driver</a:t>
            </a:r>
          </a:p>
        </p:txBody>
      </p:sp>
    </p:spTree>
    <p:extLst>
      <p:ext uri="{BB962C8B-B14F-4D97-AF65-F5344CB8AC3E}">
        <p14:creationId xmlns:p14="http://schemas.microsoft.com/office/powerpoint/2010/main" val="27640543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48AEDE0-56AF-47F5-BB66-C25944A88B11}"/>
              </a:ext>
            </a:extLst>
          </p:cNvPr>
          <p:cNvSpPr>
            <a:spLocks noGrp="1"/>
          </p:cNvSpPr>
          <p:nvPr>
            <p:ph type="title"/>
          </p:nvPr>
        </p:nvSpPr>
        <p:spPr>
          <a:xfrm>
            <a:off x="381000" y="533400"/>
            <a:ext cx="7543800" cy="766589"/>
          </a:xfrm>
        </p:spPr>
        <p:txBody>
          <a:bodyPr>
            <a:normAutofit/>
          </a:bodyPr>
          <a:lstStyle/>
          <a:p>
            <a:r>
              <a:rPr lang="en-US" dirty="0">
                <a:solidFill>
                  <a:schemeClr val="tx1"/>
                </a:solidFill>
              </a:rPr>
              <a:t>Fixtures</a:t>
            </a:r>
          </a:p>
        </p:txBody>
      </p:sp>
      <p:pic>
        <p:nvPicPr>
          <p:cNvPr id="3" name="ClipArt Placeholder 5" descr="2AV.200.jpg">
            <a:extLst>
              <a:ext uri="{FF2B5EF4-FFF2-40B4-BE49-F238E27FC236}">
                <a16:creationId xmlns:a16="http://schemas.microsoft.com/office/drawing/2014/main" id="{8F745A59-2E43-4BD6-82F0-F3391D2734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318000" y="2961206"/>
            <a:ext cx="4800600" cy="3497407"/>
          </a:xfrm>
          <a:prstGeom prst="rect">
            <a:avLst/>
          </a:prstGeom>
          <a:ln w="19050" cap="flat">
            <a:noFill/>
            <a:miter lim="800000"/>
            <a:headEnd type="none" w="med" len="med"/>
            <a:tailEnd type="none" w="med" len="med"/>
          </a:ln>
        </p:spPr>
      </p:pic>
      <p:sp>
        <p:nvSpPr>
          <p:cNvPr id="2" name="Rectangle 1">
            <a:extLst>
              <a:ext uri="{FF2B5EF4-FFF2-40B4-BE49-F238E27FC236}">
                <a16:creationId xmlns:a16="http://schemas.microsoft.com/office/drawing/2014/main" id="{4A64892A-1E03-4F47-8E2E-BE8BA31B2D0A}"/>
              </a:ext>
            </a:extLst>
          </p:cNvPr>
          <p:cNvSpPr/>
          <p:nvPr/>
        </p:nvSpPr>
        <p:spPr>
          <a:xfrm>
            <a:off x="457200" y="1714711"/>
            <a:ext cx="4572000" cy="2492990"/>
          </a:xfrm>
          <a:prstGeom prst="rect">
            <a:avLst/>
          </a:prstGeom>
        </p:spPr>
        <p:txBody>
          <a:bodyPr>
            <a:spAutoFit/>
          </a:bodyPr>
          <a:lstStyle/>
          <a:p>
            <a:pPr>
              <a:spcBef>
                <a:spcPts val="437"/>
              </a:spcBef>
              <a:spcAft>
                <a:spcPts val="437"/>
              </a:spcAft>
            </a:pPr>
            <a:r>
              <a:rPr lang="en-US" sz="2600" dirty="0">
                <a:latin typeface="+mn-lt"/>
              </a:rPr>
              <a:t>Fixtures are lighting units that contain lamps, ballasts, sockets and wiring to provide light in spaces. There are many different types of fixtures.</a:t>
            </a:r>
          </a:p>
        </p:txBody>
      </p:sp>
    </p:spTree>
    <p:extLst>
      <p:ext uri="{BB962C8B-B14F-4D97-AF65-F5344CB8AC3E}">
        <p14:creationId xmlns:p14="http://schemas.microsoft.com/office/powerpoint/2010/main" val="4215008608"/>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4805015-13F4-4D58-B640-D05E405E1F25}"/>
              </a:ext>
            </a:extLst>
          </p:cNvPr>
          <p:cNvSpPr>
            <a:spLocks noGrp="1" noChangeArrowheads="1"/>
          </p:cNvSpPr>
          <p:nvPr>
            <p:ph idx="1"/>
          </p:nvPr>
        </p:nvSpPr>
        <p:spPr>
          <a:xfrm>
            <a:off x="533400" y="1676400"/>
            <a:ext cx="7924800" cy="4724400"/>
          </a:xfrm>
        </p:spPr>
        <p:style>
          <a:lnRef idx="1">
            <a:schemeClr val="accent1"/>
          </a:lnRef>
          <a:fillRef idx="2">
            <a:schemeClr val="accent1"/>
          </a:fillRef>
          <a:effectRef idx="1">
            <a:schemeClr val="accent1"/>
          </a:effectRef>
          <a:fontRef idx="minor">
            <a:schemeClr val="dk1"/>
          </a:fontRef>
        </p:style>
        <p:txBody>
          <a:bodyPr/>
          <a:lstStyle/>
          <a:p>
            <a:pPr eaLnBrk="1" hangingPunct="1">
              <a:lnSpc>
                <a:spcPct val="90000"/>
              </a:lnSpc>
            </a:pPr>
            <a:r>
              <a:rPr lang="en-US" sz="2600" b="1" dirty="0">
                <a:solidFill>
                  <a:srgbClr val="000000"/>
                </a:solidFill>
              </a:rPr>
              <a:t>Lamp type</a:t>
            </a:r>
            <a:r>
              <a:rPr lang="en-US" sz="2600" dirty="0">
                <a:solidFill>
                  <a:srgbClr val="000000"/>
                </a:solidFill>
              </a:rPr>
              <a:t> – (incandescent, compact fluorescent (CFL), fluorescent, HID)</a:t>
            </a:r>
          </a:p>
          <a:p>
            <a:pPr eaLnBrk="1" hangingPunct="1">
              <a:lnSpc>
                <a:spcPct val="90000"/>
              </a:lnSpc>
            </a:pPr>
            <a:r>
              <a:rPr lang="en-US" sz="2600" dirty="0">
                <a:solidFill>
                  <a:srgbClr val="000000"/>
                </a:solidFill>
              </a:rPr>
              <a:t>	For SSL, no lamp type since LEDs integrated into fixture</a:t>
            </a:r>
          </a:p>
          <a:p>
            <a:pPr eaLnBrk="1" hangingPunct="1">
              <a:lnSpc>
                <a:spcPct val="90000"/>
              </a:lnSpc>
            </a:pPr>
            <a:r>
              <a:rPr lang="en-US" sz="2600" b="1" dirty="0">
                <a:solidFill>
                  <a:srgbClr val="000000"/>
                </a:solidFill>
              </a:rPr>
              <a:t>Nominal size</a:t>
            </a:r>
            <a:r>
              <a:rPr lang="en-US" sz="2600" dirty="0">
                <a:solidFill>
                  <a:srgbClr val="000000"/>
                </a:solidFill>
              </a:rPr>
              <a:t> – (2x2, 2x4, 1x4, 6” can ..)</a:t>
            </a:r>
            <a:endParaRPr lang="en-US" sz="2600" dirty="0">
              <a:solidFill>
                <a:srgbClr val="0000FF"/>
              </a:solidFill>
            </a:endParaRPr>
          </a:p>
          <a:p>
            <a:pPr eaLnBrk="1" hangingPunct="1">
              <a:lnSpc>
                <a:spcPct val="90000"/>
              </a:lnSpc>
            </a:pPr>
            <a:r>
              <a:rPr lang="en-US" sz="2600" b="1" dirty="0">
                <a:solidFill>
                  <a:srgbClr val="000000"/>
                </a:solidFill>
              </a:rPr>
              <a:t>Number of lamps per fixture</a:t>
            </a:r>
          </a:p>
          <a:p>
            <a:pPr eaLnBrk="1" hangingPunct="1">
              <a:lnSpc>
                <a:spcPct val="90000"/>
              </a:lnSpc>
            </a:pPr>
            <a:r>
              <a:rPr lang="en-US" sz="2600" b="1" dirty="0">
                <a:solidFill>
                  <a:srgbClr val="000000"/>
                </a:solidFill>
              </a:rPr>
              <a:t>Mounting</a:t>
            </a:r>
            <a:r>
              <a:rPr lang="en-US" sz="2600" dirty="0">
                <a:solidFill>
                  <a:srgbClr val="000000"/>
                </a:solidFill>
              </a:rPr>
              <a:t> – (recessed, surface, pendant..)</a:t>
            </a:r>
          </a:p>
          <a:p>
            <a:pPr eaLnBrk="1" hangingPunct="1">
              <a:lnSpc>
                <a:spcPct val="90000"/>
              </a:lnSpc>
            </a:pPr>
            <a:r>
              <a:rPr lang="en-US" sz="2600" b="1" dirty="0">
                <a:solidFill>
                  <a:srgbClr val="000000"/>
                </a:solidFill>
              </a:rPr>
              <a:t>Location</a:t>
            </a:r>
            <a:r>
              <a:rPr lang="en-US" sz="2600" dirty="0">
                <a:solidFill>
                  <a:srgbClr val="000000"/>
                </a:solidFill>
              </a:rPr>
              <a:t> – (ceiling, wall, floor, cove…)</a:t>
            </a:r>
          </a:p>
          <a:p>
            <a:pPr eaLnBrk="1" hangingPunct="1">
              <a:lnSpc>
                <a:spcPct val="90000"/>
              </a:lnSpc>
            </a:pPr>
            <a:r>
              <a:rPr lang="en-US" sz="2600" b="1" dirty="0">
                <a:solidFill>
                  <a:srgbClr val="000000"/>
                </a:solidFill>
              </a:rPr>
              <a:t>Light spread</a:t>
            </a:r>
            <a:r>
              <a:rPr lang="en-US" sz="2600" dirty="0">
                <a:solidFill>
                  <a:srgbClr val="000000"/>
                </a:solidFill>
              </a:rPr>
              <a:t> -  (direct, indirect, direct/indirect – see notes below)</a:t>
            </a:r>
          </a:p>
          <a:p>
            <a:pPr eaLnBrk="1" hangingPunct="1">
              <a:lnSpc>
                <a:spcPct val="90000"/>
              </a:lnSpc>
            </a:pPr>
            <a:r>
              <a:rPr lang="en-US" sz="2600" b="1" dirty="0">
                <a:solidFill>
                  <a:srgbClr val="000000"/>
                </a:solidFill>
              </a:rPr>
              <a:t>Light control </a:t>
            </a:r>
            <a:r>
              <a:rPr lang="en-US" sz="2600" dirty="0">
                <a:solidFill>
                  <a:srgbClr val="000000"/>
                </a:solidFill>
              </a:rPr>
              <a:t>–</a:t>
            </a:r>
            <a:r>
              <a:rPr lang="en-US" sz="2600" b="1" dirty="0">
                <a:solidFill>
                  <a:srgbClr val="000000"/>
                </a:solidFill>
              </a:rPr>
              <a:t> </a:t>
            </a:r>
            <a:r>
              <a:rPr lang="en-US" sz="2600" dirty="0">
                <a:solidFill>
                  <a:srgbClr val="000000"/>
                </a:solidFill>
              </a:rPr>
              <a:t> (none (open), lens, louver, baffle)</a:t>
            </a:r>
          </a:p>
        </p:txBody>
      </p:sp>
      <p:sp>
        <p:nvSpPr>
          <p:cNvPr id="5" name="Title 2">
            <a:extLst>
              <a:ext uri="{FF2B5EF4-FFF2-40B4-BE49-F238E27FC236}">
                <a16:creationId xmlns:a16="http://schemas.microsoft.com/office/drawing/2014/main" id="{422EE832-90FB-4170-B3A5-E2D2DC6FE77C}"/>
              </a:ext>
            </a:extLst>
          </p:cNvPr>
          <p:cNvSpPr>
            <a:spLocks noGrp="1"/>
          </p:cNvSpPr>
          <p:nvPr>
            <p:ph type="title"/>
          </p:nvPr>
        </p:nvSpPr>
        <p:spPr>
          <a:xfrm>
            <a:off x="381000" y="533400"/>
            <a:ext cx="7543800" cy="766589"/>
          </a:xfrm>
        </p:spPr>
        <p:txBody>
          <a:bodyPr>
            <a:normAutofit/>
          </a:bodyPr>
          <a:lstStyle/>
          <a:p>
            <a:r>
              <a:rPr lang="en-US" dirty="0">
                <a:solidFill>
                  <a:schemeClr val="tx1"/>
                </a:solidFill>
              </a:rPr>
              <a:t>Fixtures</a:t>
            </a:r>
          </a:p>
        </p:txBody>
      </p:sp>
    </p:spTree>
    <p:extLst>
      <p:ext uri="{BB962C8B-B14F-4D97-AF65-F5344CB8AC3E}">
        <p14:creationId xmlns:p14="http://schemas.microsoft.com/office/powerpoint/2010/main" val="300790012"/>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Content Placeholder 1">
            <a:extLst>
              <a:ext uri="{FF2B5EF4-FFF2-40B4-BE49-F238E27FC236}">
                <a16:creationId xmlns:a16="http://schemas.microsoft.com/office/drawing/2014/main" id="{3C97FFEE-13B0-4713-B65E-8ECAAB20FAEC}"/>
              </a:ext>
            </a:extLst>
          </p:cNvPr>
          <p:cNvSpPr>
            <a:spLocks noGrp="1"/>
          </p:cNvSpPr>
          <p:nvPr>
            <p:ph idx="1"/>
          </p:nvPr>
        </p:nvSpPr>
        <p:spPr>
          <a:xfrm>
            <a:off x="685800" y="1600200"/>
            <a:ext cx="7772400" cy="4876800"/>
          </a:xfrm>
        </p:spPr>
        <p:txBody>
          <a:bodyPr/>
          <a:lstStyle/>
          <a:p>
            <a:pPr marL="457200" indent="-457200">
              <a:buAutoNum type="alphaUcPeriod"/>
            </a:pPr>
            <a:r>
              <a:rPr lang="en-US" sz="2000" dirty="0"/>
              <a:t>Lighting Principles</a:t>
            </a:r>
          </a:p>
          <a:p>
            <a:pPr marL="457200" indent="-457200">
              <a:buAutoNum type="alphaUcPeriod"/>
            </a:pPr>
            <a:r>
              <a:rPr lang="en-US" sz="2000" dirty="0"/>
              <a:t>Lighting Equipment</a:t>
            </a:r>
          </a:p>
          <a:p>
            <a:pPr marL="457200" indent="-457200">
              <a:buAutoNum type="alphaUcPeriod"/>
            </a:pPr>
            <a:r>
              <a:rPr lang="en-US" sz="2000" dirty="0"/>
              <a:t>Learning Activity – Using a Light Meter</a:t>
            </a:r>
          </a:p>
          <a:p>
            <a:pPr marL="457200" indent="-457200">
              <a:buAutoNum type="alphaUcPeriod"/>
            </a:pPr>
            <a:r>
              <a:rPr lang="en-US" sz="2000" dirty="0"/>
              <a:t>Lighting Maintenance</a:t>
            </a:r>
          </a:p>
          <a:p>
            <a:pPr marL="457200" indent="-457200">
              <a:buAutoNum type="alphaUcPeriod"/>
            </a:pPr>
            <a:r>
              <a:rPr lang="en-US" sz="2000" dirty="0"/>
              <a:t>Lighting Efficiency</a:t>
            </a:r>
          </a:p>
          <a:p>
            <a:endParaRPr lang="en-US" dirty="0"/>
          </a:p>
        </p:txBody>
      </p:sp>
      <p:sp>
        <p:nvSpPr>
          <p:cNvPr id="18440" name="Rectangle 8"/>
          <p:cNvSpPr>
            <a:spLocks noGrp="1" noChangeArrowheads="1"/>
          </p:cNvSpPr>
          <p:nvPr>
            <p:ph type="title"/>
          </p:nvPr>
        </p:nvSpPr>
        <p:spPr/>
        <p:txBody>
          <a:bodyPr lIns="90488" tIns="44450" rIns="90488" bIns="44450" anchor="b"/>
          <a:lstStyle/>
          <a:p>
            <a:r>
              <a:rPr lang="en-US" dirty="0">
                <a:solidFill>
                  <a:schemeClr val="tx1"/>
                </a:solidFill>
              </a:rPr>
              <a:t>Part 3 Agenda</a:t>
            </a:r>
          </a:p>
        </p:txBody>
      </p:sp>
      <p:sp>
        <p:nvSpPr>
          <p:cNvPr id="18441" name="Rectangle 9"/>
          <p:cNvSpPr>
            <a:spLocks noChangeArrowheads="1"/>
          </p:cNvSpPr>
          <p:nvPr/>
        </p:nvSpPr>
        <p:spPr bwMode="auto">
          <a:xfrm>
            <a:off x="228601"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marR="0" lvl="0" indent="-342900" algn="l" defTabSz="914400" rtl="0" eaLnBrk="0" fontAlgn="base" latinLnBrk="0" hangingPunct="0">
              <a:lnSpc>
                <a:spcPts val="1800"/>
              </a:lnSpc>
              <a:spcBef>
                <a:spcPts val="400"/>
              </a:spcBef>
              <a:spcAft>
                <a:spcPts val="40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21504548"/>
      </p:ext>
    </p:extLst>
  </p:cSld>
  <p:clrMapOvr>
    <a:masterClrMapping/>
  </p:clrMapOvr>
  <p:transition spd="slow" advTm="300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AA2680-B685-4F8D-89F2-534593CD3326}"/>
              </a:ext>
            </a:extLst>
          </p:cNvPr>
          <p:cNvSpPr>
            <a:spLocks noGrp="1" noChangeArrowheads="1"/>
          </p:cNvSpPr>
          <p:nvPr>
            <p:ph idx="1"/>
          </p:nvPr>
        </p:nvSpPr>
        <p:spPr>
          <a:xfrm>
            <a:off x="209130" y="1605708"/>
            <a:ext cx="4286670" cy="2661492"/>
          </a:xfrm>
        </p:spPr>
        <p:txBody>
          <a:bodyPr lIns="90488" tIns="44450" rIns="90488" bIns="44450">
            <a:noAutofit/>
          </a:bodyPr>
          <a:lstStyle/>
          <a:p>
            <a:pPr lvl="1"/>
            <a:r>
              <a:rPr lang="en-US" sz="2600" dirty="0"/>
              <a:t>Housing</a:t>
            </a:r>
          </a:p>
          <a:p>
            <a:pPr lvl="1"/>
            <a:r>
              <a:rPr lang="en-US" sz="2600" dirty="0"/>
              <a:t>Electrical Connection</a:t>
            </a:r>
          </a:p>
          <a:p>
            <a:pPr lvl="1"/>
            <a:r>
              <a:rPr lang="en-US" sz="2600" dirty="0"/>
              <a:t>Sockets</a:t>
            </a:r>
            <a:endParaRPr lang="en-US" sz="2600" dirty="0">
              <a:solidFill>
                <a:srgbClr val="0000FF"/>
              </a:solidFill>
            </a:endParaRPr>
          </a:p>
          <a:p>
            <a:pPr lvl="1"/>
            <a:r>
              <a:rPr lang="en-US" sz="2600" dirty="0"/>
              <a:t>Tubes &amp; Ballasts</a:t>
            </a:r>
          </a:p>
          <a:p>
            <a:pPr lvl="1"/>
            <a:r>
              <a:rPr lang="en-US" sz="2600" dirty="0"/>
              <a:t>Shielding/Diffusing Media</a:t>
            </a:r>
          </a:p>
          <a:p>
            <a:pPr lvl="1"/>
            <a:r>
              <a:rPr lang="en-US" sz="2600" dirty="0"/>
              <a:t>Reflecting Means</a:t>
            </a:r>
          </a:p>
          <a:p>
            <a:pPr lvl="1"/>
            <a:r>
              <a:rPr lang="en-US" sz="2600" dirty="0"/>
              <a:t>Trim</a:t>
            </a:r>
          </a:p>
        </p:txBody>
      </p:sp>
      <p:pic>
        <p:nvPicPr>
          <p:cNvPr id="6" name="Picture 4" descr="000307-004">
            <a:extLst>
              <a:ext uri="{FF2B5EF4-FFF2-40B4-BE49-F238E27FC236}">
                <a16:creationId xmlns:a16="http://schemas.microsoft.com/office/drawing/2014/main" id="{AADB8F4A-9FE7-4E5C-8F2C-FA73F5C1F7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572000" y="1474011"/>
            <a:ext cx="2035175" cy="1625600"/>
          </a:xfrm>
          <a:prstGeom prst="rect">
            <a:avLst/>
          </a:prstGeom>
          <a:ln w="12700">
            <a:solidFill>
              <a:schemeClr val="bg1"/>
            </a:solidFill>
            <a:miter lim="800000"/>
            <a:headEnd/>
            <a:tailEnd/>
          </a:ln>
        </p:spPr>
      </p:pic>
      <p:pic>
        <p:nvPicPr>
          <p:cNvPr id="8" name="Picture 4" descr="MVC-020F">
            <a:extLst>
              <a:ext uri="{FF2B5EF4-FFF2-40B4-BE49-F238E27FC236}">
                <a16:creationId xmlns:a16="http://schemas.microsoft.com/office/drawing/2014/main" id="{A5D947D2-C3E6-41E3-A80C-A2678AFEFA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267200"/>
            <a:ext cx="2057400" cy="1600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28" descr="000307-003">
            <a:extLst>
              <a:ext uri="{FF2B5EF4-FFF2-40B4-BE49-F238E27FC236}">
                <a16:creationId xmlns:a16="http://schemas.microsoft.com/office/drawing/2014/main" id="{CEE0CE25-A46E-4087-9D4C-77B0327753C6}"/>
              </a:ext>
            </a:extLst>
          </p:cNvPr>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a:stretch>
            <a:fillRect/>
          </a:stretch>
        </p:blipFill>
        <p:spPr bwMode="auto">
          <a:xfrm>
            <a:off x="6781800" y="4267200"/>
            <a:ext cx="2133600" cy="161448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12">
            <a:extLst>
              <a:ext uri="{FF2B5EF4-FFF2-40B4-BE49-F238E27FC236}">
                <a16:creationId xmlns:a16="http://schemas.microsoft.com/office/drawing/2014/main" id="{1909C27B-1397-4CC0-8CB0-E4AF6CA1F854}"/>
              </a:ext>
            </a:extLst>
          </p:cNvPr>
          <p:cNvSpPr txBox="1">
            <a:spLocks noChangeArrowheads="1"/>
          </p:cNvSpPr>
          <p:nvPr/>
        </p:nvSpPr>
        <p:spPr bwMode="auto">
          <a:xfrm>
            <a:off x="4343400" y="3074211"/>
            <a:ext cx="2590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1800" dirty="0">
                <a:latin typeface="+mn-lt"/>
              </a:rPr>
              <a:t>4-ft wrap-around</a:t>
            </a:r>
          </a:p>
          <a:p>
            <a:pPr algn="ctr"/>
            <a:r>
              <a:rPr lang="en-US" sz="1800" dirty="0">
                <a:latin typeface="+mn-lt"/>
              </a:rPr>
              <a:t>surface mount fluorescent</a:t>
            </a:r>
          </a:p>
        </p:txBody>
      </p:sp>
      <p:sp>
        <p:nvSpPr>
          <p:cNvPr id="11" name="TextBox 13">
            <a:extLst>
              <a:ext uri="{FF2B5EF4-FFF2-40B4-BE49-F238E27FC236}">
                <a16:creationId xmlns:a16="http://schemas.microsoft.com/office/drawing/2014/main" id="{A793E55D-BB15-4FD9-BB94-E07456EC73B5}"/>
              </a:ext>
            </a:extLst>
          </p:cNvPr>
          <p:cNvSpPr txBox="1">
            <a:spLocks noChangeArrowheads="1"/>
          </p:cNvSpPr>
          <p:nvPr/>
        </p:nvSpPr>
        <p:spPr bwMode="auto">
          <a:xfrm>
            <a:off x="6858000" y="3074212"/>
            <a:ext cx="213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1800" dirty="0">
                <a:latin typeface="+mn-lt"/>
              </a:rPr>
              <a:t>6” recessed downlight (can) compact fluorescent</a:t>
            </a:r>
          </a:p>
        </p:txBody>
      </p:sp>
      <p:sp>
        <p:nvSpPr>
          <p:cNvPr id="12" name="TextBox 14">
            <a:extLst>
              <a:ext uri="{FF2B5EF4-FFF2-40B4-BE49-F238E27FC236}">
                <a16:creationId xmlns:a16="http://schemas.microsoft.com/office/drawing/2014/main" id="{0F4E7D14-FA0E-4364-BC4E-20BE976E54F9}"/>
              </a:ext>
            </a:extLst>
          </p:cNvPr>
          <p:cNvSpPr txBox="1">
            <a:spLocks noChangeArrowheads="1"/>
          </p:cNvSpPr>
          <p:nvPr/>
        </p:nvSpPr>
        <p:spPr bwMode="auto">
          <a:xfrm>
            <a:off x="4495800" y="58674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1800" dirty="0">
                <a:latin typeface="+mn-lt"/>
              </a:rPr>
              <a:t>2x2 recessed lensed fluorescent</a:t>
            </a:r>
          </a:p>
        </p:txBody>
      </p:sp>
      <p:sp>
        <p:nvSpPr>
          <p:cNvPr id="13" name="TextBox 15">
            <a:extLst>
              <a:ext uri="{FF2B5EF4-FFF2-40B4-BE49-F238E27FC236}">
                <a16:creationId xmlns:a16="http://schemas.microsoft.com/office/drawing/2014/main" id="{6009B721-1534-4BA0-A952-2CB9818889F3}"/>
              </a:ext>
            </a:extLst>
          </p:cNvPr>
          <p:cNvSpPr txBox="1">
            <a:spLocks noChangeArrowheads="1"/>
          </p:cNvSpPr>
          <p:nvPr/>
        </p:nvSpPr>
        <p:spPr bwMode="auto">
          <a:xfrm>
            <a:off x="6705600" y="5867400"/>
            <a:ext cx="2438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2000" dirty="0">
                <a:latin typeface="+mn-lt"/>
              </a:rPr>
              <a:t>2x2 recessed parabolic fluorescent</a:t>
            </a:r>
          </a:p>
        </p:txBody>
      </p:sp>
      <p:pic>
        <p:nvPicPr>
          <p:cNvPr id="14" name="Picture 13">
            <a:extLst>
              <a:ext uri="{FF2B5EF4-FFF2-40B4-BE49-F238E27FC236}">
                <a16:creationId xmlns:a16="http://schemas.microsoft.com/office/drawing/2014/main" id="{3DC9704E-22E3-497B-A47E-38F0E02DFC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974732" y="1447800"/>
            <a:ext cx="1752600" cy="1678021"/>
          </a:xfrm>
          <a:prstGeom prst="rect">
            <a:avLst/>
          </a:prstGeom>
        </p:spPr>
      </p:pic>
      <p:sp>
        <p:nvSpPr>
          <p:cNvPr id="15" name="Title 2">
            <a:extLst>
              <a:ext uri="{FF2B5EF4-FFF2-40B4-BE49-F238E27FC236}">
                <a16:creationId xmlns:a16="http://schemas.microsoft.com/office/drawing/2014/main" id="{F390D221-4293-4E8F-8E0A-022F76911DAC}"/>
              </a:ext>
            </a:extLst>
          </p:cNvPr>
          <p:cNvSpPr txBox="1">
            <a:spLocks/>
          </p:cNvSpPr>
          <p:nvPr/>
        </p:nvSpPr>
        <p:spPr bwMode="auto">
          <a:xfrm>
            <a:off x="381000" y="533400"/>
            <a:ext cx="7543800" cy="76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kern="0" dirty="0">
                <a:solidFill>
                  <a:schemeClr val="tx1"/>
                </a:solidFill>
              </a:rPr>
              <a:t>Fluorescent Fixtures</a:t>
            </a:r>
          </a:p>
        </p:txBody>
      </p:sp>
    </p:spTree>
    <p:extLst>
      <p:ext uri="{BB962C8B-B14F-4D97-AF65-F5344CB8AC3E}">
        <p14:creationId xmlns:p14="http://schemas.microsoft.com/office/powerpoint/2010/main" val="151997761"/>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4A76D4B-2091-4118-BE63-E207E4D3B22C}"/>
              </a:ext>
            </a:extLst>
          </p:cNvPr>
          <p:cNvSpPr txBox="1">
            <a:spLocks/>
          </p:cNvSpPr>
          <p:nvPr/>
        </p:nvSpPr>
        <p:spPr>
          <a:xfrm>
            <a:off x="416785" y="1524000"/>
            <a:ext cx="4572000" cy="50292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Tx/>
              <a:buNone/>
            </a:pPr>
            <a:r>
              <a:rPr lang="en-US" sz="2600" b="1" dirty="0"/>
              <a:t>LED down-lights </a:t>
            </a:r>
          </a:p>
          <a:p>
            <a:pPr>
              <a:buFontTx/>
              <a:buNone/>
            </a:pPr>
            <a:r>
              <a:rPr lang="en-US" sz="2600" dirty="0"/>
              <a:t>	Cost-effective &amp; current practice in new construction market</a:t>
            </a:r>
          </a:p>
          <a:p>
            <a:pPr>
              <a:buFontTx/>
              <a:buNone/>
            </a:pPr>
            <a:r>
              <a:rPr lang="en-US" sz="2600" b="1" dirty="0"/>
              <a:t>LED track systems</a:t>
            </a:r>
          </a:p>
          <a:p>
            <a:pPr>
              <a:buFontTx/>
              <a:buNone/>
            </a:pPr>
            <a:r>
              <a:rPr lang="en-US" sz="2600" dirty="0"/>
              <a:t>	Good solution for highlighting</a:t>
            </a:r>
          </a:p>
          <a:p>
            <a:pPr>
              <a:buFontTx/>
              <a:buNone/>
            </a:pPr>
            <a:r>
              <a:rPr lang="en-US" sz="2600" b="1" dirty="0"/>
              <a:t>SSL troffers</a:t>
            </a:r>
          </a:p>
          <a:p>
            <a:pPr>
              <a:buFontTx/>
              <a:buNone/>
            </a:pPr>
            <a:r>
              <a:rPr lang="en-US" sz="2600" dirty="0"/>
              <a:t>	LED panels</a:t>
            </a:r>
          </a:p>
          <a:p>
            <a:pPr>
              <a:buFontTx/>
              <a:buNone/>
            </a:pPr>
            <a:r>
              <a:rPr lang="en-US" sz="2600" b="1" dirty="0"/>
              <a:t>High/Low bay Fixtures</a:t>
            </a:r>
          </a:p>
          <a:p>
            <a:pPr>
              <a:buFontTx/>
              <a:buNone/>
            </a:pPr>
            <a:r>
              <a:rPr lang="en-US" sz="2600" b="1" dirty="0"/>
              <a:t>	</a:t>
            </a:r>
            <a:r>
              <a:rPr lang="en-US" sz="2600" dirty="0"/>
              <a:t>Warehouse and retail applications</a:t>
            </a:r>
            <a:endParaRPr lang="en-US" sz="2600" b="1" dirty="0"/>
          </a:p>
          <a:p>
            <a:pPr>
              <a:buFontTx/>
              <a:buNone/>
            </a:pPr>
            <a:r>
              <a:rPr lang="en-US" sz="2600" dirty="0"/>
              <a:t>	</a:t>
            </a:r>
          </a:p>
        </p:txBody>
      </p:sp>
      <p:pic>
        <p:nvPicPr>
          <p:cNvPr id="6" name="Picture 5" descr="HaloLEDdlImage.jpg">
            <a:extLst>
              <a:ext uri="{FF2B5EF4-FFF2-40B4-BE49-F238E27FC236}">
                <a16:creationId xmlns:a16="http://schemas.microsoft.com/office/drawing/2014/main" id="{012D8693-D160-4D9E-B0BE-887DCE7A20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2286000" cy="18288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descr="Screen Shot 2013-10-18 at 4.32.04 PM.png">
            <a:extLst>
              <a:ext uri="{FF2B5EF4-FFF2-40B4-BE49-F238E27FC236}">
                <a16:creationId xmlns:a16="http://schemas.microsoft.com/office/drawing/2014/main" id="{4A3A728A-4E2E-4DCA-A88D-A936AD1464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2805" y="1447800"/>
            <a:ext cx="1681195" cy="17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4-08-01 at 10.39.56 AM.png">
            <a:extLst>
              <a:ext uri="{FF2B5EF4-FFF2-40B4-BE49-F238E27FC236}">
                <a16:creationId xmlns:a16="http://schemas.microsoft.com/office/drawing/2014/main" id="{C74E7D3F-8770-43BD-9D12-19B28C51E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3220" y="4492157"/>
            <a:ext cx="1788385" cy="1759885"/>
          </a:xfrm>
          <a:prstGeom prst="rect">
            <a:avLst/>
          </a:prstGeom>
        </p:spPr>
      </p:pic>
      <p:pic>
        <p:nvPicPr>
          <p:cNvPr id="10" name="Picture 2" descr="Image result for high bay led fixture">
            <a:extLst>
              <a:ext uri="{FF2B5EF4-FFF2-40B4-BE49-F238E27FC236}">
                <a16:creationId xmlns:a16="http://schemas.microsoft.com/office/drawing/2014/main" id="{44A5B9D4-4B9B-4951-89CF-C4EF9A5FE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626723"/>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6B2CC56D-4D1A-415D-9F29-0FEF5A7510C5}"/>
              </a:ext>
            </a:extLst>
          </p:cNvPr>
          <p:cNvSpPr txBox="1">
            <a:spLocks/>
          </p:cNvSpPr>
          <p:nvPr/>
        </p:nvSpPr>
        <p:spPr bwMode="auto">
          <a:xfrm>
            <a:off x="381000" y="533400"/>
            <a:ext cx="7543800" cy="76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kern="0" dirty="0">
                <a:solidFill>
                  <a:schemeClr val="tx1"/>
                </a:solidFill>
              </a:rPr>
              <a:t>Solid-State (SSL) Fixtures</a:t>
            </a:r>
          </a:p>
        </p:txBody>
      </p:sp>
    </p:spTree>
    <p:extLst>
      <p:ext uri="{BB962C8B-B14F-4D97-AF65-F5344CB8AC3E}">
        <p14:creationId xmlns:p14="http://schemas.microsoft.com/office/powerpoint/2010/main" val="3473482798"/>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2B8B3301-F1B6-4B15-A490-F65D3C878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9" y="1573509"/>
            <a:ext cx="1955800" cy="2873375"/>
          </a:xfrm>
          <a:prstGeom prst="rect">
            <a:avLst/>
          </a:prstGeom>
          <a:noFill/>
          <a:ln w="158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60AED1-CD2F-4123-A5A5-C22E27FEF617}"/>
              </a:ext>
            </a:extLst>
          </p:cNvPr>
          <p:cNvSpPr txBox="1"/>
          <p:nvPr/>
        </p:nvSpPr>
        <p:spPr>
          <a:xfrm>
            <a:off x="342901" y="1457010"/>
            <a:ext cx="7086600" cy="892552"/>
          </a:xfrm>
          <a:prstGeom prst="rect">
            <a:avLst/>
          </a:prstGeom>
          <a:noFill/>
        </p:spPr>
        <p:txBody>
          <a:bodyPr wrap="square" rtlCol="0">
            <a:spAutoFit/>
          </a:bodyPr>
          <a:lstStyle/>
          <a:p>
            <a:r>
              <a:rPr lang="en-US" sz="2600" u="sng" dirty="0">
                <a:latin typeface="+mn-lt"/>
              </a:rPr>
              <a:t>Wall Sconces &amp; Parking Lot Fixtures</a:t>
            </a:r>
          </a:p>
          <a:p>
            <a:pPr marL="457200" indent="-457200">
              <a:buFont typeface="Arial"/>
              <a:buChar char="•"/>
            </a:pPr>
            <a:r>
              <a:rPr lang="en-US" sz="2600" dirty="0">
                <a:latin typeface="+mn-lt"/>
              </a:rPr>
              <a:t>Good uniformity of lighting</a:t>
            </a:r>
          </a:p>
        </p:txBody>
      </p:sp>
      <p:sp>
        <p:nvSpPr>
          <p:cNvPr id="10" name="Title 2">
            <a:extLst>
              <a:ext uri="{FF2B5EF4-FFF2-40B4-BE49-F238E27FC236}">
                <a16:creationId xmlns:a16="http://schemas.microsoft.com/office/drawing/2014/main" id="{B1DB9C81-82AE-4FC8-8735-61AABC94FCA9}"/>
              </a:ext>
            </a:extLst>
          </p:cNvPr>
          <p:cNvSpPr txBox="1">
            <a:spLocks/>
          </p:cNvSpPr>
          <p:nvPr/>
        </p:nvSpPr>
        <p:spPr bwMode="auto">
          <a:xfrm>
            <a:off x="381000" y="533400"/>
            <a:ext cx="7543800" cy="76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kern="0" dirty="0">
                <a:solidFill>
                  <a:schemeClr val="tx1"/>
                </a:solidFill>
              </a:rPr>
              <a:t>Solid-State (SSL) Fixtures</a:t>
            </a:r>
          </a:p>
        </p:txBody>
      </p:sp>
      <p:pic>
        <p:nvPicPr>
          <p:cNvPr id="11" name="Picture 5" descr="Beta LED family of street lights.jpg">
            <a:extLst>
              <a:ext uri="{FF2B5EF4-FFF2-40B4-BE49-F238E27FC236}">
                <a16:creationId xmlns:a16="http://schemas.microsoft.com/office/drawing/2014/main" id="{58AEA1B4-AC79-4D3E-9D92-F541D604CB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997496"/>
            <a:ext cx="4608512" cy="259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90B8D1F1-1C0A-4110-A978-DD4F938F4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57600"/>
            <a:ext cx="3089275" cy="2789238"/>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64181"/>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04800" y="457200"/>
            <a:ext cx="8153400" cy="838200"/>
          </a:xfrm>
        </p:spPr>
        <p:txBody>
          <a:bodyPr/>
          <a:lstStyle/>
          <a:p>
            <a:r>
              <a:rPr lang="en-US" dirty="0">
                <a:solidFill>
                  <a:schemeClr val="tx1"/>
                </a:solidFill>
              </a:rPr>
              <a:t>HID Fixtures</a:t>
            </a:r>
          </a:p>
        </p:txBody>
      </p:sp>
      <p:sp>
        <p:nvSpPr>
          <p:cNvPr id="62467" name="Text Placeholder 2"/>
          <p:cNvSpPr>
            <a:spLocks noGrp="1"/>
          </p:cNvSpPr>
          <p:nvPr>
            <p:ph type="body" sz="half" idx="1"/>
          </p:nvPr>
        </p:nvSpPr>
        <p:spPr>
          <a:xfrm>
            <a:off x="304800" y="1485559"/>
            <a:ext cx="4800600" cy="3209925"/>
          </a:xfrm>
        </p:spPr>
        <p:txBody>
          <a:bodyPr/>
          <a:lstStyle/>
          <a:p>
            <a:pPr>
              <a:buFontTx/>
              <a:buNone/>
            </a:pPr>
            <a:r>
              <a:rPr lang="en-US" sz="2400" dirty="0"/>
              <a:t>High-intensity discharge</a:t>
            </a:r>
          </a:p>
          <a:p>
            <a:pPr marL="857229" lvl="1" indent="-457189">
              <a:buClrTx/>
              <a:buSzPct val="100000"/>
              <a:buFont typeface="Arial" panose="020B0604020202020204" pitchFamily="34" charset="0"/>
              <a:buChar char="•"/>
              <a:tabLst>
                <a:tab pos="569899" algn="l"/>
              </a:tabLst>
            </a:pPr>
            <a:r>
              <a:rPr lang="en-US" sz="2000" dirty="0"/>
              <a:t>Pulse-start (PS)</a:t>
            </a:r>
          </a:p>
          <a:p>
            <a:pPr marL="857229" lvl="1" indent="-457189">
              <a:buClrTx/>
              <a:buSzPct val="100000"/>
              <a:buFont typeface="Arial" panose="020B0604020202020204" pitchFamily="34" charset="0"/>
              <a:buChar char="•"/>
              <a:tabLst>
                <a:tab pos="569899" algn="l"/>
              </a:tabLst>
            </a:pPr>
            <a:r>
              <a:rPr lang="en-US" sz="2000" dirty="0"/>
              <a:t>CMH metal halide</a:t>
            </a:r>
          </a:p>
          <a:p>
            <a:pPr marL="857229" lvl="1" indent="-457189">
              <a:buClrTx/>
              <a:buSzPct val="100000"/>
              <a:buFont typeface="Arial" panose="020B0604020202020204" pitchFamily="34" charset="0"/>
              <a:buChar char="•"/>
              <a:tabLst>
                <a:tab pos="569899" algn="l"/>
              </a:tabLst>
            </a:pPr>
            <a:r>
              <a:rPr lang="en-US" sz="2000" dirty="0"/>
              <a:t>High-pressure sodium (HPS)</a:t>
            </a:r>
          </a:p>
          <a:p>
            <a:pPr>
              <a:buFontTx/>
              <a:buNone/>
            </a:pPr>
            <a:r>
              <a:rPr lang="en-US" sz="2400" dirty="0"/>
              <a:t>Outdoor</a:t>
            </a:r>
          </a:p>
          <a:p>
            <a:pPr lvl="1">
              <a:buClrTx/>
              <a:buSzPct val="100000"/>
              <a:buFont typeface="Arial" panose="020B0604020202020204" pitchFamily="34" charset="0"/>
              <a:buChar char="•"/>
            </a:pPr>
            <a:r>
              <a:rPr lang="en-US" sz="2000" dirty="0"/>
              <a:t>Floodlights, parking lots, roadways</a:t>
            </a:r>
          </a:p>
          <a:p>
            <a:pPr>
              <a:buFontTx/>
              <a:buNone/>
            </a:pPr>
            <a:r>
              <a:rPr lang="en-US" sz="2400" dirty="0"/>
              <a:t>Low- &amp; high-bay applications</a:t>
            </a:r>
          </a:p>
          <a:p>
            <a:pPr lvl="1">
              <a:buClrTx/>
              <a:buSzPct val="100000"/>
              <a:buFont typeface="Arial" panose="020B0604020202020204" pitchFamily="34" charset="0"/>
              <a:buChar char="•"/>
              <a:tabLst>
                <a:tab pos="628635" algn="l"/>
              </a:tabLst>
            </a:pPr>
            <a:r>
              <a:rPr lang="en-US" sz="2000" dirty="0"/>
              <a:t>Industrial, gymnasiums, warehouses</a:t>
            </a:r>
          </a:p>
          <a:p>
            <a:pPr>
              <a:tabLst>
                <a:tab pos="628635" algn="l"/>
              </a:tabLst>
            </a:pPr>
            <a:endParaRPr lang="en-US" sz="2000" dirty="0">
              <a:solidFill>
                <a:srgbClr val="0000FF"/>
              </a:solidFill>
            </a:endParaRPr>
          </a:p>
          <a:p>
            <a:pPr>
              <a:buFontTx/>
              <a:buNone/>
            </a:pPr>
            <a:endParaRPr lang="en-US" dirty="0"/>
          </a:p>
        </p:txBody>
      </p:sp>
      <p:pic>
        <p:nvPicPr>
          <p:cNvPr id="62468" name="Picture 1028" descr="high-bay fixture A.jpg                                         00034D9BMacintosh HD                   BC93CBFC:"/>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724400" y="5007662"/>
            <a:ext cx="1752600" cy="1590675"/>
          </a:xfrm>
          <a:ln w="19050">
            <a:noFill/>
            <a:miter lim="800000"/>
            <a:headEnd/>
            <a:tailEnd/>
          </a:ln>
        </p:spPr>
      </p:pic>
      <p:pic>
        <p:nvPicPr>
          <p:cNvPr id="62469" name="Picture 5" descr="Mvc-023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9900" y="1520143"/>
            <a:ext cx="1752600" cy="15875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2470" name="Picture 6" descr="CMH trac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3276946"/>
            <a:ext cx="1828800" cy="141605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2471" name="Picture 7" descr="hi-bay MH.gif"/>
          <p:cNvPicPr>
            <a:picLocks noChangeAspect="1"/>
          </p:cNvPicPr>
          <p:nvPr/>
        </p:nvPicPr>
        <p:blipFill>
          <a:blip r:embed="rId6" cstate="print">
            <a:extLst>
              <a:ext uri="{28A0092B-C50C-407E-A947-70E740481C1C}">
                <a14:useLocalDpi xmlns:a14="http://schemas.microsoft.com/office/drawing/2010/main" val="0"/>
              </a:ext>
            </a:extLst>
          </a:blip>
          <a:srcRect l="2057" r="2057"/>
          <a:stretch>
            <a:fillRect/>
          </a:stretch>
        </p:blipFill>
        <p:spPr bwMode="auto">
          <a:xfrm>
            <a:off x="6819900" y="4918505"/>
            <a:ext cx="1828800" cy="16002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2473" name="Picture 9" descr="Recessed DL MH.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9500" y="1601960"/>
            <a:ext cx="1409700" cy="14097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3323A7-FC24-442E-B011-0CC4CA2D0241}"/>
              </a:ext>
            </a:extLst>
          </p:cNvPr>
          <p:cNvSpPr txBox="1"/>
          <p:nvPr/>
        </p:nvSpPr>
        <p:spPr>
          <a:xfrm>
            <a:off x="533401" y="5397841"/>
            <a:ext cx="3581400" cy="120032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i="1" dirty="0">
                <a:latin typeface="Calibri" panose="020F0502020204030204" pitchFamily="34" charset="0"/>
                <a:cs typeface="Calibri" panose="020F0502020204030204" pitchFamily="34" charset="0"/>
              </a:rPr>
              <a:t>Note: Best practice for efficiency is to replace HID fixtures with SSL fixtures</a:t>
            </a:r>
          </a:p>
        </p:txBody>
      </p:sp>
      <p:pic>
        <p:nvPicPr>
          <p:cNvPr id="11" name="Picture 10">
            <a:extLst>
              <a:ext uri="{FF2B5EF4-FFF2-40B4-BE49-F238E27FC236}">
                <a16:creationId xmlns:a16="http://schemas.microsoft.com/office/drawing/2014/main" id="{FDCED10B-F5EA-44B1-B4E0-93576561900D}"/>
              </a:ext>
            </a:extLst>
          </p:cNvPr>
          <p:cNvPicPr>
            <a:picLocks noChangeAspect="1"/>
          </p:cNvPicPr>
          <p:nvPr/>
        </p:nvPicPr>
        <p:blipFill>
          <a:blip r:embed="rId8"/>
          <a:stretch>
            <a:fillRect/>
          </a:stretch>
        </p:blipFill>
        <p:spPr>
          <a:xfrm>
            <a:off x="4594724" y="3242021"/>
            <a:ext cx="1999253" cy="1446429"/>
          </a:xfrm>
          <a:prstGeom prst="rect">
            <a:avLst/>
          </a:prstGeom>
        </p:spPr>
      </p:pic>
    </p:spTree>
    <p:extLst>
      <p:ext uri="{BB962C8B-B14F-4D97-AF65-F5344CB8AC3E}">
        <p14:creationId xmlns:p14="http://schemas.microsoft.com/office/powerpoint/2010/main" val="13320235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ody-PrdParking">
            <a:extLst>
              <a:ext uri="{FF2B5EF4-FFF2-40B4-BE49-F238E27FC236}">
                <a16:creationId xmlns:a16="http://schemas.microsoft.com/office/drawing/2014/main" id="{47AD680C-A1FE-4C5D-8F58-1C23ED582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2686843"/>
            <a:ext cx="2706688" cy="1687513"/>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THE EDGE - Area Luminaire">
            <a:extLst>
              <a:ext uri="{FF2B5EF4-FFF2-40B4-BE49-F238E27FC236}">
                <a16:creationId xmlns:a16="http://schemas.microsoft.com/office/drawing/2014/main" id="{45899131-3AFC-4137-8F99-C271447E4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596" y="1760538"/>
            <a:ext cx="2476500" cy="20002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body-PrdBollard">
            <a:extLst>
              <a:ext uri="{FF2B5EF4-FFF2-40B4-BE49-F238E27FC236}">
                <a16:creationId xmlns:a16="http://schemas.microsoft.com/office/drawing/2014/main" id="{0F5C3187-C9C1-412E-B557-B2BA644FD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725" y="4023043"/>
            <a:ext cx="2427288" cy="2168525"/>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body-PrdCanopy">
            <a:extLst>
              <a:ext uri="{FF2B5EF4-FFF2-40B4-BE49-F238E27FC236}">
                <a16:creationId xmlns:a16="http://schemas.microsoft.com/office/drawing/2014/main" id="{4EDF3143-B769-457B-95F0-12065BFBE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725" y="1905000"/>
            <a:ext cx="2609850" cy="126682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body-PrdWallPack">
            <a:extLst>
              <a:ext uri="{FF2B5EF4-FFF2-40B4-BE49-F238E27FC236}">
                <a16:creationId xmlns:a16="http://schemas.microsoft.com/office/drawing/2014/main" id="{F6BB0E7E-7610-45FC-8751-6D8C688FAD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4239" y="4472945"/>
            <a:ext cx="2600325" cy="1114425"/>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9">
            <a:extLst>
              <a:ext uri="{FF2B5EF4-FFF2-40B4-BE49-F238E27FC236}">
                <a16:creationId xmlns:a16="http://schemas.microsoft.com/office/drawing/2014/main" id="{4E4EF20D-2A7D-40F7-BD4C-D858BAF90102}"/>
              </a:ext>
            </a:extLst>
          </p:cNvPr>
          <p:cNvSpPr txBox="1">
            <a:spLocks noChangeArrowheads="1"/>
          </p:cNvSpPr>
          <p:nvPr/>
        </p:nvSpPr>
        <p:spPr bwMode="auto">
          <a:xfrm>
            <a:off x="381000" y="4374356"/>
            <a:ext cx="2929007" cy="49244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latin typeface="+mn-lt"/>
                <a:cs typeface="Times New Roman" charset="0"/>
              </a:rPr>
              <a:t>parking structure</a:t>
            </a:r>
          </a:p>
        </p:txBody>
      </p:sp>
      <p:sp>
        <p:nvSpPr>
          <p:cNvPr id="11" name="Text Box 10">
            <a:extLst>
              <a:ext uri="{FF2B5EF4-FFF2-40B4-BE49-F238E27FC236}">
                <a16:creationId xmlns:a16="http://schemas.microsoft.com/office/drawing/2014/main" id="{885B5FF3-D20F-4B9F-9302-5559E4552D3E}"/>
              </a:ext>
            </a:extLst>
          </p:cNvPr>
          <p:cNvSpPr txBox="1">
            <a:spLocks noChangeArrowheads="1"/>
          </p:cNvSpPr>
          <p:nvPr/>
        </p:nvSpPr>
        <p:spPr bwMode="auto">
          <a:xfrm>
            <a:off x="3580307" y="3804290"/>
            <a:ext cx="2223686" cy="49244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latin typeface="+mn-lt"/>
                <a:cs typeface="Times New Roman" charset="0"/>
              </a:rPr>
              <a:t>outdoor area</a:t>
            </a:r>
          </a:p>
        </p:txBody>
      </p:sp>
      <p:sp>
        <p:nvSpPr>
          <p:cNvPr id="12" name="Text Box 11">
            <a:extLst>
              <a:ext uri="{FF2B5EF4-FFF2-40B4-BE49-F238E27FC236}">
                <a16:creationId xmlns:a16="http://schemas.microsoft.com/office/drawing/2014/main" id="{6CEA4545-DFCF-486C-8988-BD4932AF078A}"/>
              </a:ext>
            </a:extLst>
          </p:cNvPr>
          <p:cNvSpPr txBox="1">
            <a:spLocks noChangeArrowheads="1"/>
          </p:cNvSpPr>
          <p:nvPr/>
        </p:nvSpPr>
        <p:spPr bwMode="auto">
          <a:xfrm>
            <a:off x="6581775" y="6196331"/>
            <a:ext cx="1297150" cy="49244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latin typeface="+mn-lt"/>
                <a:cs typeface="Times New Roman" charset="0"/>
              </a:rPr>
              <a:t>bollard</a:t>
            </a:r>
          </a:p>
        </p:txBody>
      </p:sp>
      <p:sp>
        <p:nvSpPr>
          <p:cNvPr id="13" name="Text Box 12">
            <a:extLst>
              <a:ext uri="{FF2B5EF4-FFF2-40B4-BE49-F238E27FC236}">
                <a16:creationId xmlns:a16="http://schemas.microsoft.com/office/drawing/2014/main" id="{AD3FADDE-248B-47B3-B663-0CB45D924D58}"/>
              </a:ext>
            </a:extLst>
          </p:cNvPr>
          <p:cNvSpPr txBox="1">
            <a:spLocks noChangeArrowheads="1"/>
          </p:cNvSpPr>
          <p:nvPr/>
        </p:nvSpPr>
        <p:spPr bwMode="auto">
          <a:xfrm>
            <a:off x="3786189" y="5763582"/>
            <a:ext cx="1577676" cy="49244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latin typeface="+mn-lt"/>
                <a:cs typeface="Times New Roman" charset="0"/>
              </a:rPr>
              <a:t>wallpack</a:t>
            </a:r>
          </a:p>
        </p:txBody>
      </p:sp>
      <p:sp>
        <p:nvSpPr>
          <p:cNvPr id="14" name="Text Box 13">
            <a:extLst>
              <a:ext uri="{FF2B5EF4-FFF2-40B4-BE49-F238E27FC236}">
                <a16:creationId xmlns:a16="http://schemas.microsoft.com/office/drawing/2014/main" id="{4B656DBA-DB71-4156-B316-B01791B2028E}"/>
              </a:ext>
            </a:extLst>
          </p:cNvPr>
          <p:cNvSpPr txBox="1">
            <a:spLocks noChangeArrowheads="1"/>
          </p:cNvSpPr>
          <p:nvPr/>
        </p:nvSpPr>
        <p:spPr bwMode="auto">
          <a:xfrm>
            <a:off x="6525669" y="3240876"/>
            <a:ext cx="1353256" cy="49244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latin typeface="+mn-lt"/>
                <a:cs typeface="Times New Roman" charset="0"/>
              </a:rPr>
              <a:t>canopy</a:t>
            </a:r>
          </a:p>
        </p:txBody>
      </p:sp>
      <p:sp>
        <p:nvSpPr>
          <p:cNvPr id="16" name="Title 2">
            <a:extLst>
              <a:ext uri="{FF2B5EF4-FFF2-40B4-BE49-F238E27FC236}">
                <a16:creationId xmlns:a16="http://schemas.microsoft.com/office/drawing/2014/main" id="{9C3FAD6C-8DC0-4DA1-92AB-FC820A2D7B62}"/>
              </a:ext>
            </a:extLst>
          </p:cNvPr>
          <p:cNvSpPr>
            <a:spLocks noGrp="1"/>
          </p:cNvSpPr>
          <p:nvPr>
            <p:ph type="title"/>
          </p:nvPr>
        </p:nvSpPr>
        <p:spPr>
          <a:xfrm>
            <a:off x="381000" y="533400"/>
            <a:ext cx="7543800" cy="766589"/>
          </a:xfrm>
        </p:spPr>
        <p:txBody>
          <a:bodyPr>
            <a:normAutofit/>
          </a:bodyPr>
          <a:lstStyle/>
          <a:p>
            <a:r>
              <a:rPr lang="en-US" dirty="0">
                <a:solidFill>
                  <a:schemeClr val="tx1"/>
                </a:solidFill>
              </a:rPr>
              <a:t>Area Lighting Fixtures</a:t>
            </a:r>
          </a:p>
        </p:txBody>
      </p:sp>
    </p:spTree>
    <p:extLst>
      <p:ext uri="{BB962C8B-B14F-4D97-AF65-F5344CB8AC3E}">
        <p14:creationId xmlns:p14="http://schemas.microsoft.com/office/powerpoint/2010/main" val="109232704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48AEDE0-56AF-47F5-BB66-C25944A88B11}"/>
              </a:ext>
            </a:extLst>
          </p:cNvPr>
          <p:cNvSpPr>
            <a:spLocks noGrp="1"/>
          </p:cNvSpPr>
          <p:nvPr>
            <p:ph type="title"/>
          </p:nvPr>
        </p:nvSpPr>
        <p:spPr>
          <a:xfrm>
            <a:off x="381000" y="533400"/>
            <a:ext cx="7543800" cy="766589"/>
          </a:xfrm>
        </p:spPr>
        <p:txBody>
          <a:bodyPr>
            <a:normAutofit/>
          </a:bodyPr>
          <a:lstStyle/>
          <a:p>
            <a:r>
              <a:rPr lang="en-US" dirty="0">
                <a:solidFill>
                  <a:schemeClr val="tx1"/>
                </a:solidFill>
              </a:rPr>
              <a:t>Controls</a:t>
            </a:r>
          </a:p>
        </p:txBody>
      </p:sp>
      <p:pic>
        <p:nvPicPr>
          <p:cNvPr id="8" name="Picture 14" descr="D:\My Photos\wall switch.jpg">
            <a:extLst>
              <a:ext uri="{FF2B5EF4-FFF2-40B4-BE49-F238E27FC236}">
                <a16:creationId xmlns:a16="http://schemas.microsoft.com/office/drawing/2014/main" id="{A5FFD402-D39F-4CD3-B2F1-717D7B9816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752600"/>
            <a:ext cx="3962400" cy="426633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76496"/>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CB8F452-00EB-463A-AED6-CD7FAACB861F}"/>
              </a:ext>
            </a:extLst>
          </p:cNvPr>
          <p:cNvSpPr>
            <a:spLocks noGrp="1" noChangeArrowheads="1"/>
          </p:cNvSpPr>
          <p:nvPr>
            <p:ph idx="1"/>
          </p:nvPr>
        </p:nvSpPr>
        <p:spPr>
          <a:xfrm>
            <a:off x="304800" y="1676400"/>
            <a:ext cx="8382000" cy="3886200"/>
          </a:xfrm>
        </p:spPr>
        <p:style>
          <a:lnRef idx="1">
            <a:schemeClr val="accent1"/>
          </a:lnRef>
          <a:fillRef idx="2">
            <a:schemeClr val="accent1"/>
          </a:fillRef>
          <a:effectRef idx="1">
            <a:schemeClr val="accent1"/>
          </a:effectRef>
          <a:fontRef idx="minor">
            <a:schemeClr val="dk1"/>
          </a:fontRef>
        </p:style>
        <p:txBody>
          <a:bodyPr lIns="90488" tIns="44450" rIns="90488" bIns="44450"/>
          <a:lstStyle/>
          <a:p>
            <a:pPr marL="457200" indent="-457200">
              <a:buFont typeface="Arial" panose="020B0604020202020204" pitchFamily="34" charset="0"/>
              <a:buChar char="•"/>
            </a:pPr>
            <a:r>
              <a:rPr lang="en-US" sz="2600" dirty="0"/>
              <a:t>Switching </a:t>
            </a:r>
            <a:r>
              <a:rPr lang="en-US" sz="2400" dirty="0"/>
              <a:t>(manual or automatic)</a:t>
            </a:r>
          </a:p>
          <a:p>
            <a:pPr marL="457200" indent="-457200">
              <a:buFont typeface="Arial" panose="020B0604020202020204" pitchFamily="34" charset="0"/>
              <a:buChar char="•"/>
            </a:pPr>
            <a:r>
              <a:rPr lang="en-US" sz="2600" dirty="0"/>
              <a:t>Scheduling </a:t>
            </a:r>
            <a:r>
              <a:rPr lang="en-US" sz="2400" dirty="0"/>
              <a:t>(lights off when not needed)</a:t>
            </a:r>
          </a:p>
          <a:p>
            <a:pPr marL="457200" indent="-457200">
              <a:buFont typeface="Arial" panose="020B0604020202020204" pitchFamily="34" charset="0"/>
              <a:buChar char="•"/>
            </a:pPr>
            <a:r>
              <a:rPr lang="en-US" sz="2600" dirty="0"/>
              <a:t>Tuning </a:t>
            </a:r>
            <a:r>
              <a:rPr lang="en-US" sz="2400" dirty="0"/>
              <a:t>(ensures right amount of light at the task)</a:t>
            </a:r>
          </a:p>
          <a:p>
            <a:pPr marL="457200" indent="-457200">
              <a:buFont typeface="Arial" panose="020B0604020202020204" pitchFamily="34" charset="0"/>
              <a:buChar char="•"/>
            </a:pPr>
            <a:r>
              <a:rPr lang="en-US" sz="2600" dirty="0"/>
              <a:t>Daylight Harvesting </a:t>
            </a:r>
            <a:r>
              <a:rPr lang="en-US" sz="2400" dirty="0"/>
              <a:t>(responds to changing conditions)</a:t>
            </a:r>
          </a:p>
          <a:p>
            <a:pPr marL="457200" indent="-457200">
              <a:buFont typeface="Arial" panose="020B0604020202020204" pitchFamily="34" charset="0"/>
              <a:buChar char="•"/>
            </a:pPr>
            <a:r>
              <a:rPr lang="en-US" sz="2600" dirty="0"/>
              <a:t>Lumen Maintenance </a:t>
            </a:r>
            <a:r>
              <a:rPr lang="en-US" sz="2400" dirty="0"/>
              <a:t>(compensates for depreciation)</a:t>
            </a:r>
          </a:p>
          <a:p>
            <a:pPr marL="457200" indent="-457200">
              <a:buFont typeface="Arial" panose="020B0604020202020204" pitchFamily="34" charset="0"/>
              <a:buChar char="•"/>
            </a:pPr>
            <a:r>
              <a:rPr lang="en-US" sz="2600" dirty="0"/>
              <a:t>Demand Limiting </a:t>
            </a:r>
            <a:r>
              <a:rPr lang="en-US" sz="2400" dirty="0"/>
              <a:t>(sheds or dims lighting at peak times)</a:t>
            </a:r>
          </a:p>
          <a:p>
            <a:pPr marL="457200" indent="-457200">
              <a:buFont typeface="Arial" panose="020B0604020202020204" pitchFamily="34" charset="0"/>
              <a:buChar char="•"/>
            </a:pPr>
            <a:r>
              <a:rPr lang="en-US" sz="2600" dirty="0"/>
              <a:t>Demand Response </a:t>
            </a:r>
            <a:r>
              <a:rPr lang="en-US" sz="2400" dirty="0"/>
              <a:t>(utility requests to shed load or automatic)</a:t>
            </a:r>
            <a:endParaRPr lang="en-US" sz="2600" dirty="0"/>
          </a:p>
        </p:txBody>
      </p:sp>
      <p:sp>
        <p:nvSpPr>
          <p:cNvPr id="8" name="Title 2">
            <a:extLst>
              <a:ext uri="{FF2B5EF4-FFF2-40B4-BE49-F238E27FC236}">
                <a16:creationId xmlns:a16="http://schemas.microsoft.com/office/drawing/2014/main" id="{C76E79BA-D917-4B2E-902E-3E6D8C16DC6A}"/>
              </a:ext>
            </a:extLst>
          </p:cNvPr>
          <p:cNvSpPr>
            <a:spLocks noGrp="1"/>
          </p:cNvSpPr>
          <p:nvPr>
            <p:ph type="title"/>
          </p:nvPr>
        </p:nvSpPr>
        <p:spPr>
          <a:xfrm>
            <a:off x="381000" y="381000"/>
            <a:ext cx="7543800" cy="766589"/>
          </a:xfrm>
        </p:spPr>
        <p:txBody>
          <a:bodyPr>
            <a:normAutofit fontScale="90000"/>
          </a:bodyPr>
          <a:lstStyle/>
          <a:p>
            <a:r>
              <a:rPr lang="en-US" dirty="0">
                <a:solidFill>
                  <a:schemeClr val="tx1"/>
                </a:solidFill>
              </a:rPr>
              <a:t>Lighting Control</a:t>
            </a:r>
            <a:br>
              <a:rPr lang="en-US" dirty="0">
                <a:solidFill>
                  <a:schemeClr val="tx1"/>
                </a:solidFill>
              </a:rPr>
            </a:br>
            <a:r>
              <a:rPr lang="en-US" dirty="0">
                <a:solidFill>
                  <a:schemeClr val="tx1"/>
                </a:solidFill>
              </a:rPr>
              <a:t>Strategies</a:t>
            </a:r>
          </a:p>
        </p:txBody>
      </p:sp>
    </p:spTree>
    <p:extLst>
      <p:ext uri="{BB962C8B-B14F-4D97-AF65-F5344CB8AC3E}">
        <p14:creationId xmlns:p14="http://schemas.microsoft.com/office/powerpoint/2010/main" val="3168484297"/>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304800"/>
            <a:ext cx="8153400" cy="990600"/>
          </a:xfrm>
        </p:spPr>
        <p:txBody>
          <a:bodyPr/>
          <a:lstStyle/>
          <a:p>
            <a:pPr eaLnBrk="1" hangingPunct="1"/>
            <a:r>
              <a:rPr lang="en-US" dirty="0">
                <a:solidFill>
                  <a:schemeClr val="tx1"/>
                </a:solidFill>
              </a:rPr>
              <a:t>Switching (On/Off)</a:t>
            </a:r>
            <a:br>
              <a:rPr lang="en-US" dirty="0">
                <a:solidFill>
                  <a:schemeClr val="tx1"/>
                </a:solidFill>
              </a:rPr>
            </a:br>
            <a:r>
              <a:rPr lang="en-US" dirty="0">
                <a:solidFill>
                  <a:schemeClr val="tx1"/>
                </a:solidFill>
              </a:rPr>
              <a:t>Controls</a:t>
            </a:r>
          </a:p>
        </p:txBody>
      </p:sp>
      <p:graphicFrame>
        <p:nvGraphicFramePr>
          <p:cNvPr id="2" name="Diagram 1">
            <a:extLst>
              <a:ext uri="{FF2B5EF4-FFF2-40B4-BE49-F238E27FC236}">
                <a16:creationId xmlns:a16="http://schemas.microsoft.com/office/drawing/2014/main" id="{79C15D5A-52AF-CC72-2893-5214B4CE6FA5}"/>
              </a:ext>
            </a:extLst>
          </p:cNvPr>
          <p:cNvGraphicFramePr/>
          <p:nvPr>
            <p:extLst>
              <p:ext uri="{D42A27DB-BD31-4B8C-83A1-F6EECF244321}">
                <p14:modId xmlns:p14="http://schemas.microsoft.com/office/powerpoint/2010/main" val="1721987564"/>
              </p:ext>
            </p:extLst>
          </p:nvPr>
        </p:nvGraphicFramePr>
        <p:xfrm>
          <a:off x="381000" y="1890889"/>
          <a:ext cx="33528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0900" name="Picture 14" descr="D:\My Photos\wall switc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8599" y="2259188"/>
            <a:ext cx="1309250" cy="162655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80901" name="Picture 7" descr="G:\085-83.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36252" y="2259188"/>
            <a:ext cx="1421453" cy="162095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80902" name="Picture 3" descr="G:\085-87.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2799" y="2259188"/>
            <a:ext cx="1421453" cy="164229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80903" name="Picture 13" descr="G:\692-1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52942" y="4093633"/>
            <a:ext cx="1331310" cy="15240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80904" name="Picture 4" descr="G:\085-89.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38600" y="4062589"/>
            <a:ext cx="1309250" cy="156753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80905" name="Picture 4" descr="CdSphotocell.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6451" y="4138789"/>
            <a:ext cx="1447800" cy="16764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5854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8CB7-D733-460E-954D-5A871F8ED662}"/>
              </a:ext>
            </a:extLst>
          </p:cNvPr>
          <p:cNvSpPr>
            <a:spLocks noGrp="1"/>
          </p:cNvSpPr>
          <p:nvPr>
            <p:ph type="title"/>
          </p:nvPr>
        </p:nvSpPr>
        <p:spPr/>
        <p:txBody>
          <a:bodyPr/>
          <a:lstStyle/>
          <a:p>
            <a:r>
              <a:rPr lang="en-US" dirty="0"/>
              <a:t>Occupancy Sensors</a:t>
            </a:r>
          </a:p>
        </p:txBody>
      </p:sp>
      <p:pic>
        <p:nvPicPr>
          <p:cNvPr id="5" name="Picture 4">
            <a:extLst>
              <a:ext uri="{FF2B5EF4-FFF2-40B4-BE49-F238E27FC236}">
                <a16:creationId xmlns:a16="http://schemas.microsoft.com/office/drawing/2014/main" id="{044CE338-19E7-4C26-AC7C-1C47D9E7991B}"/>
              </a:ext>
            </a:extLst>
          </p:cNvPr>
          <p:cNvPicPr>
            <a:picLocks noChangeAspect="1"/>
          </p:cNvPicPr>
          <p:nvPr/>
        </p:nvPicPr>
        <p:blipFill>
          <a:blip r:embed="rId3"/>
          <a:stretch>
            <a:fillRect/>
          </a:stretch>
        </p:blipFill>
        <p:spPr>
          <a:xfrm>
            <a:off x="5629275" y="1595437"/>
            <a:ext cx="3514725" cy="3514725"/>
          </a:xfrm>
          <a:prstGeom prst="rect">
            <a:avLst/>
          </a:prstGeom>
        </p:spPr>
      </p:pic>
      <p:pic>
        <p:nvPicPr>
          <p:cNvPr id="6" name="Picture 5">
            <a:extLst>
              <a:ext uri="{FF2B5EF4-FFF2-40B4-BE49-F238E27FC236}">
                <a16:creationId xmlns:a16="http://schemas.microsoft.com/office/drawing/2014/main" id="{63BFCA1A-A97A-41DD-B338-F4C5118FB48C}"/>
              </a:ext>
            </a:extLst>
          </p:cNvPr>
          <p:cNvPicPr>
            <a:picLocks noChangeAspect="1"/>
          </p:cNvPicPr>
          <p:nvPr/>
        </p:nvPicPr>
        <p:blipFill rotWithShape="1">
          <a:blip r:embed="rId4"/>
          <a:srcRect l="11332" r="13881"/>
          <a:stretch/>
        </p:blipFill>
        <p:spPr>
          <a:xfrm>
            <a:off x="76201" y="1595437"/>
            <a:ext cx="2514600" cy="3362325"/>
          </a:xfrm>
          <a:prstGeom prst="rect">
            <a:avLst/>
          </a:prstGeom>
        </p:spPr>
      </p:pic>
      <p:pic>
        <p:nvPicPr>
          <p:cNvPr id="7" name="Picture 6">
            <a:extLst>
              <a:ext uri="{FF2B5EF4-FFF2-40B4-BE49-F238E27FC236}">
                <a16:creationId xmlns:a16="http://schemas.microsoft.com/office/drawing/2014/main" id="{BEC839CB-5CDB-4886-ABBB-7A579A44DEB1}"/>
              </a:ext>
            </a:extLst>
          </p:cNvPr>
          <p:cNvPicPr>
            <a:picLocks noChangeAspect="1"/>
          </p:cNvPicPr>
          <p:nvPr/>
        </p:nvPicPr>
        <p:blipFill>
          <a:blip r:embed="rId5"/>
          <a:stretch>
            <a:fillRect/>
          </a:stretch>
        </p:blipFill>
        <p:spPr>
          <a:xfrm>
            <a:off x="3155156" y="3276599"/>
            <a:ext cx="2833688" cy="2833688"/>
          </a:xfrm>
          <a:prstGeom prst="rect">
            <a:avLst/>
          </a:prstGeom>
        </p:spPr>
      </p:pic>
    </p:spTree>
    <p:extLst>
      <p:ext uri="{BB962C8B-B14F-4D97-AF65-F5344CB8AC3E}">
        <p14:creationId xmlns:p14="http://schemas.microsoft.com/office/powerpoint/2010/main" val="286793051"/>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Occupancy Sensor: Application Savings</a:t>
            </a:r>
          </a:p>
        </p:txBody>
      </p:sp>
      <p:pic>
        <p:nvPicPr>
          <p:cNvPr id="4" name="Picture 3">
            <a:extLst>
              <a:ext uri="{FF2B5EF4-FFF2-40B4-BE49-F238E27FC236}">
                <a16:creationId xmlns:a16="http://schemas.microsoft.com/office/drawing/2014/main" id="{2579AF49-A7B9-6417-CC5A-E16272E00E3E}"/>
              </a:ext>
            </a:extLst>
          </p:cNvPr>
          <p:cNvPicPr>
            <a:picLocks noChangeAspect="1"/>
          </p:cNvPicPr>
          <p:nvPr/>
        </p:nvPicPr>
        <p:blipFill rotWithShape="1">
          <a:blip r:embed="rId3"/>
          <a:srcRect b="7792"/>
          <a:stretch/>
        </p:blipFill>
        <p:spPr>
          <a:xfrm>
            <a:off x="419100" y="1685785"/>
            <a:ext cx="8305800" cy="4562616"/>
          </a:xfrm>
          <a:prstGeom prst="rect">
            <a:avLst/>
          </a:prstGeom>
        </p:spPr>
      </p:pic>
    </p:spTree>
    <p:extLst>
      <p:ext uri="{BB962C8B-B14F-4D97-AF65-F5344CB8AC3E}">
        <p14:creationId xmlns:p14="http://schemas.microsoft.com/office/powerpoint/2010/main" val="2954380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8D520E7-DA4B-5071-089C-C2B7EC7C4B84}"/>
              </a:ext>
            </a:extLst>
          </p:cNvPr>
          <p:cNvGraphicFramePr>
            <a:graphicFrameLocks noGrp="1"/>
          </p:cNvGraphicFramePr>
          <p:nvPr>
            <p:ph idx="1"/>
            <p:extLst>
              <p:ext uri="{D42A27DB-BD31-4B8C-83A1-F6EECF244321}">
                <p14:modId xmlns:p14="http://schemas.microsoft.com/office/powerpoint/2010/main" val="2128915153"/>
              </p:ext>
            </p:extLst>
          </p:nvPr>
        </p:nvGraphicFramePr>
        <p:xfrm>
          <a:off x="685800" y="2293204"/>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20E882E-CF0A-7A0E-7C44-2001D7BB3279}"/>
              </a:ext>
            </a:extLst>
          </p:cNvPr>
          <p:cNvSpPr>
            <a:spLocks noGrp="1"/>
          </p:cNvSpPr>
          <p:nvPr>
            <p:ph type="title"/>
          </p:nvPr>
        </p:nvSpPr>
        <p:spPr/>
        <p:txBody>
          <a:bodyPr/>
          <a:lstStyle/>
          <a:p>
            <a:r>
              <a:rPr lang="en-US" dirty="0"/>
              <a:t>Importance of Lighting</a:t>
            </a:r>
            <a:br>
              <a:rPr lang="en-US" dirty="0"/>
            </a:br>
            <a:r>
              <a:rPr lang="en-US" dirty="0"/>
              <a:t>to Building Occupants</a:t>
            </a:r>
          </a:p>
        </p:txBody>
      </p:sp>
      <p:sp>
        <p:nvSpPr>
          <p:cNvPr id="5" name="TextBox 4">
            <a:extLst>
              <a:ext uri="{FF2B5EF4-FFF2-40B4-BE49-F238E27FC236}">
                <a16:creationId xmlns:a16="http://schemas.microsoft.com/office/drawing/2014/main" id="{80C3D1E9-D38F-833B-8442-6E20AEF71EED}"/>
              </a:ext>
            </a:extLst>
          </p:cNvPr>
          <p:cNvSpPr txBox="1"/>
          <p:nvPr/>
        </p:nvSpPr>
        <p:spPr>
          <a:xfrm>
            <a:off x="609600" y="1981200"/>
            <a:ext cx="7417223" cy="954107"/>
          </a:xfrm>
          <a:prstGeom prst="rect">
            <a:avLst/>
          </a:prstGeom>
          <a:noFill/>
        </p:spPr>
        <p:txBody>
          <a:bodyPr wrap="none" rtlCol="0">
            <a:spAutoFit/>
          </a:bodyPr>
          <a:lstStyle/>
          <a:p>
            <a:r>
              <a:rPr lang="en-US" sz="3200" b="1" dirty="0">
                <a:solidFill>
                  <a:schemeClr val="tx1"/>
                </a:solidFill>
                <a:latin typeface="+mn-lt"/>
              </a:rPr>
              <a:t>Lighting affects occupants’ ability to:</a:t>
            </a:r>
          </a:p>
          <a:p>
            <a:endParaRPr lang="en-US" dirty="0"/>
          </a:p>
        </p:txBody>
      </p:sp>
    </p:spTree>
    <p:extLst>
      <p:ext uri="{BB962C8B-B14F-4D97-AF65-F5344CB8AC3E}">
        <p14:creationId xmlns:p14="http://schemas.microsoft.com/office/powerpoint/2010/main" val="1231505015"/>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53AC4D66-4F56-EE44-744E-166D8E904B9C}"/>
              </a:ext>
            </a:extLst>
          </p:cNvPr>
          <p:cNvGraphicFramePr>
            <a:graphicFrameLocks noGrp="1"/>
          </p:cNvGraphicFramePr>
          <p:nvPr>
            <p:ph idx="1"/>
          </p:nvPr>
        </p:nvGraphicFramePr>
        <p:xfrm>
          <a:off x="419101" y="1752600"/>
          <a:ext cx="5257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3489" name="Rectangle 2"/>
          <p:cNvSpPr>
            <a:spLocks noGrp="1" noChangeArrowheads="1"/>
          </p:cNvSpPr>
          <p:nvPr>
            <p:ph type="title"/>
          </p:nvPr>
        </p:nvSpPr>
        <p:spPr>
          <a:xfrm>
            <a:off x="304800" y="609600"/>
            <a:ext cx="9144000" cy="685800"/>
          </a:xfrm>
        </p:spPr>
        <p:txBody>
          <a:bodyPr/>
          <a:lstStyle/>
          <a:p>
            <a:pPr eaLnBrk="1" hangingPunct="1"/>
            <a:r>
              <a:rPr lang="en-US" dirty="0">
                <a:solidFill>
                  <a:schemeClr val="tx1"/>
                </a:solidFill>
                <a:ea typeface="ＭＳ Ｐゴシック" charset="0"/>
                <a:cs typeface="ＭＳ Ｐゴシック" charset="0"/>
              </a:rPr>
              <a:t>Vacancy Sensors</a:t>
            </a:r>
          </a:p>
        </p:txBody>
      </p:sp>
      <p:pic>
        <p:nvPicPr>
          <p:cNvPr id="17410" name="Picture 2" descr="Image result for wall mounted vacancy sensor">
            <a:extLst>
              <a:ext uri="{FF2B5EF4-FFF2-40B4-BE49-F238E27FC236}">
                <a16:creationId xmlns:a16="http://schemas.microsoft.com/office/drawing/2014/main" id="{7A853DD0-E01E-4459-8F2D-70993B1DA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133600"/>
            <a:ext cx="2362200" cy="328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362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4"/>
          <p:cNvSpPr>
            <a:spLocks noGrp="1"/>
          </p:cNvSpPr>
          <p:nvPr>
            <p:ph type="title"/>
          </p:nvPr>
        </p:nvSpPr>
        <p:spPr>
          <a:xfrm>
            <a:off x="304800" y="128588"/>
            <a:ext cx="9144000" cy="1143000"/>
          </a:xfrm>
        </p:spPr>
        <p:txBody>
          <a:bodyPr/>
          <a:lstStyle/>
          <a:p>
            <a:pPr eaLnBrk="1" hangingPunct="1"/>
            <a:r>
              <a:rPr lang="en-US" dirty="0">
                <a:solidFill>
                  <a:srgbClr val="000000"/>
                </a:solidFill>
                <a:ea typeface="ＭＳ Ｐゴシック" charset="0"/>
                <a:cs typeface="Times New Roman" charset="0"/>
              </a:rPr>
              <a:t>Wireless Occupancy</a:t>
            </a:r>
            <a:br>
              <a:rPr lang="en-US" dirty="0">
                <a:solidFill>
                  <a:srgbClr val="000000"/>
                </a:solidFill>
                <a:ea typeface="ＭＳ Ｐゴシック" charset="0"/>
                <a:cs typeface="Times New Roman" charset="0"/>
              </a:rPr>
            </a:br>
            <a:r>
              <a:rPr lang="en-US" dirty="0">
                <a:solidFill>
                  <a:srgbClr val="000000"/>
                </a:solidFill>
                <a:ea typeface="ＭＳ Ｐゴシック" charset="0"/>
                <a:cs typeface="Times New Roman" charset="0"/>
              </a:rPr>
              <a:t>Sensors &amp; Relays</a:t>
            </a:r>
          </a:p>
        </p:txBody>
      </p:sp>
      <p:graphicFrame>
        <p:nvGraphicFramePr>
          <p:cNvPr id="2" name="Diagram 1">
            <a:extLst>
              <a:ext uri="{FF2B5EF4-FFF2-40B4-BE49-F238E27FC236}">
                <a16:creationId xmlns:a16="http://schemas.microsoft.com/office/drawing/2014/main" id="{44818EDA-94F1-9C89-96ED-E9FE02B134D1}"/>
              </a:ext>
            </a:extLst>
          </p:cNvPr>
          <p:cNvGraphicFramePr/>
          <p:nvPr/>
        </p:nvGraphicFramePr>
        <p:xfrm>
          <a:off x="196387" y="1447800"/>
          <a:ext cx="5195687"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evitonWirelessSensorSyste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4421" y="1441976"/>
            <a:ext cx="3059980" cy="2901427"/>
          </a:xfrm>
          <a:prstGeom prst="rect">
            <a:avLst/>
          </a:prstGeom>
          <a:ln w="15875">
            <a:solidFill>
              <a:srgbClr val="FFFFFF"/>
            </a:solidFill>
          </a:ln>
        </p:spPr>
      </p:pic>
      <p:pic>
        <p:nvPicPr>
          <p:cNvPr id="6" name="Picture 6" descr="LevitonWirelessRelayImage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86402" y="4495803"/>
            <a:ext cx="3048001" cy="2270681"/>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955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2" y="664457"/>
            <a:ext cx="6400798" cy="630943"/>
          </a:xfrm>
        </p:spPr>
        <p:txBody>
          <a:bodyPr vert="horz" wrap="square" lIns="90488" tIns="44451" rIns="90488" bIns="44451" numCol="1" anchor="b" anchorCtr="0" compatLnSpc="1">
            <a:prstTxWarp prst="textNoShape">
              <a:avLst/>
            </a:prstTxWarp>
          </a:bodyPr>
          <a:lstStyle/>
          <a:p>
            <a:r>
              <a:rPr lang="en-US" dirty="0">
                <a:solidFill>
                  <a:schemeClr val="tx1"/>
                </a:solidFill>
              </a:rPr>
              <a:t>Scheduling Controls</a:t>
            </a:r>
          </a:p>
        </p:txBody>
      </p:sp>
      <p:pic>
        <p:nvPicPr>
          <p:cNvPr id="89092" name="Picture 9" descr="D:\My Photos\dig time clock.jpg"/>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132265" y="3766783"/>
            <a:ext cx="1206500" cy="2263775"/>
          </a:xfrm>
        </p:spPr>
      </p:pic>
      <p:sp>
        <p:nvSpPr>
          <p:cNvPr id="89091" name="Rectangle 3"/>
          <p:cNvSpPr txBox="1">
            <a:spLocks noChangeArrowheads="1"/>
          </p:cNvSpPr>
          <p:nvPr/>
        </p:nvSpPr>
        <p:spPr bwMode="auto">
          <a:xfrm>
            <a:off x="304802" y="2971800"/>
            <a:ext cx="50704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Book Antiqua" pitchFamily="18" charset="0"/>
                <a:ea typeface="MS PGothic" pitchFamily="34" charset="-128"/>
              </a:defRPr>
            </a:lvl1pPr>
            <a:lvl2pPr marL="354013"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spcBef>
                <a:spcPct val="20000"/>
              </a:spcBef>
            </a:pPr>
            <a:r>
              <a:rPr lang="en-US" dirty="0">
                <a:latin typeface="+mj-lt"/>
              </a:rPr>
              <a:t>Time-based function; best suited for facilities with predictable schedules</a:t>
            </a:r>
          </a:p>
          <a:p>
            <a:endParaRPr lang="en-US" sz="1000" dirty="0">
              <a:solidFill>
                <a:srgbClr val="000000"/>
              </a:solidFill>
              <a:latin typeface="+mj-lt"/>
            </a:endParaRPr>
          </a:p>
          <a:p>
            <a:r>
              <a:rPr lang="en-US" dirty="0">
                <a:solidFill>
                  <a:srgbClr val="000000"/>
                </a:solidFill>
                <a:latin typeface="+mj-lt"/>
              </a:rPr>
              <a:t>Time control types:</a:t>
            </a:r>
          </a:p>
          <a:p>
            <a:pPr marL="696896" lvl="1" indent="-342891" eaLnBrk="1" hangingPunct="1">
              <a:buFont typeface="Arial" panose="020B0604020202020204" pitchFamily="34" charset="0"/>
              <a:buChar char="•"/>
            </a:pPr>
            <a:r>
              <a:rPr lang="en-US" sz="2000" dirty="0">
                <a:solidFill>
                  <a:srgbClr val="000000"/>
                </a:solidFill>
                <a:latin typeface="+mj-lt"/>
              </a:rPr>
              <a:t>Preset</a:t>
            </a:r>
          </a:p>
          <a:p>
            <a:pPr marL="696896" lvl="1" indent="-342891" eaLnBrk="1" hangingPunct="1">
              <a:buFont typeface="Arial" panose="020B0604020202020204" pitchFamily="34" charset="0"/>
              <a:buChar char="•"/>
            </a:pPr>
            <a:r>
              <a:rPr lang="en-US" sz="2000" dirty="0">
                <a:solidFill>
                  <a:srgbClr val="000000"/>
                </a:solidFill>
                <a:latin typeface="+mj-lt"/>
              </a:rPr>
              <a:t>Electromechanical</a:t>
            </a:r>
          </a:p>
          <a:p>
            <a:pPr marL="696896" lvl="1" indent="-342891" eaLnBrk="1" hangingPunct="1">
              <a:buFont typeface="Arial" panose="020B0604020202020204" pitchFamily="34" charset="0"/>
              <a:buChar char="•"/>
            </a:pPr>
            <a:r>
              <a:rPr lang="en-US" sz="2000" dirty="0">
                <a:solidFill>
                  <a:srgbClr val="000000"/>
                </a:solidFill>
                <a:latin typeface="+mj-lt"/>
              </a:rPr>
              <a:t>Electronic/digital</a:t>
            </a:r>
          </a:p>
          <a:p>
            <a:pPr marL="696896" lvl="1" indent="-342891" eaLnBrk="1" hangingPunct="1">
              <a:buFont typeface="Arial" panose="020B0604020202020204" pitchFamily="34" charset="0"/>
              <a:buChar char="•"/>
            </a:pPr>
            <a:r>
              <a:rPr lang="en-US" sz="2000" dirty="0">
                <a:solidFill>
                  <a:srgbClr val="000000"/>
                </a:solidFill>
                <a:latin typeface="+mj-lt"/>
              </a:rPr>
              <a:t>Astronomical</a:t>
            </a:r>
          </a:p>
        </p:txBody>
      </p:sp>
      <p:pic>
        <p:nvPicPr>
          <p:cNvPr id="89095" name="Picture 11" descr="107f92a3-a3ea-4f41-b1ef-925b68262710_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37" t="3797" r="10994"/>
          <a:stretch/>
        </p:blipFill>
        <p:spPr bwMode="auto">
          <a:xfrm>
            <a:off x="2711453" y="5181600"/>
            <a:ext cx="1292820" cy="164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3" descr="735fde27-ba08-1029-9433-001143e88a02_Mits-19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1600200"/>
            <a:ext cx="31019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C1ADE64-A1BE-2EAB-D67F-4374119BD48E}"/>
              </a:ext>
            </a:extLst>
          </p:cNvPr>
          <p:cNvSpPr txBox="1">
            <a:spLocks noChangeArrowheads="1"/>
          </p:cNvSpPr>
          <p:nvPr/>
        </p:nvSpPr>
        <p:spPr bwMode="auto">
          <a:xfrm>
            <a:off x="368482" y="1600200"/>
            <a:ext cx="4892851" cy="1219200"/>
          </a:xfrm>
          <a:prstGeom prst="rect">
            <a:avLst/>
          </a:prstGeom>
          <a:ln/>
        </p:spPr>
        <p:style>
          <a:lnRef idx="1">
            <a:schemeClr val="accent1"/>
          </a:lnRef>
          <a:fillRef idx="2">
            <a:schemeClr val="accent1"/>
          </a:fillRef>
          <a:effectRef idx="1">
            <a:schemeClr val="accent1"/>
          </a:effectRef>
          <a:fontRef idx="minor">
            <a:schemeClr val="dk1"/>
          </a:fontRef>
        </p:style>
        <p:txBody>
          <a:bodyPr/>
          <a:lstStyle>
            <a:lvl1pPr eaLnBrk="0" hangingPunct="0">
              <a:defRPr sz="2400">
                <a:solidFill>
                  <a:schemeClr val="tx1"/>
                </a:solidFill>
                <a:latin typeface="Book Antiqua" pitchFamily="18" charset="0"/>
                <a:ea typeface="MS PGothic" pitchFamily="34" charset="-128"/>
              </a:defRPr>
            </a:lvl1pPr>
            <a:lvl2pPr marL="354013"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spcBef>
                <a:spcPct val="20000"/>
              </a:spcBef>
            </a:pPr>
            <a:r>
              <a:rPr lang="en-US" dirty="0">
                <a:latin typeface="+mj-lt"/>
              </a:rPr>
              <a:t>Control strategy that turns lighting systems on and off according to a predetermined schedule</a:t>
            </a:r>
          </a:p>
        </p:txBody>
      </p:sp>
    </p:spTree>
    <p:extLst>
      <p:ext uri="{BB962C8B-B14F-4D97-AF65-F5344CB8AC3E}">
        <p14:creationId xmlns:p14="http://schemas.microsoft.com/office/powerpoint/2010/main" val="13840993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2" y="457200"/>
            <a:ext cx="6857998" cy="814389"/>
          </a:xfrm>
        </p:spPr>
        <p:txBody>
          <a:bodyPr vert="horz" wrap="square" lIns="90488" tIns="44451" rIns="90488" bIns="44451" numCol="1" anchor="b" anchorCtr="0" compatLnSpc="1">
            <a:prstTxWarp prst="textNoShape">
              <a:avLst/>
            </a:prstTxWarp>
          </a:bodyPr>
          <a:lstStyle/>
          <a:p>
            <a:r>
              <a:rPr lang="en-US" dirty="0">
                <a:solidFill>
                  <a:schemeClr val="tx1"/>
                </a:solidFill>
              </a:rPr>
              <a:t>Scheduling Controls</a:t>
            </a:r>
          </a:p>
        </p:txBody>
      </p:sp>
      <p:pic>
        <p:nvPicPr>
          <p:cNvPr id="5" name="Picture 4">
            <a:extLst>
              <a:ext uri="{FF2B5EF4-FFF2-40B4-BE49-F238E27FC236}">
                <a16:creationId xmlns:a16="http://schemas.microsoft.com/office/drawing/2014/main" id="{43AEC1CF-0395-DDC8-F880-7859F27468EB}"/>
              </a:ext>
            </a:extLst>
          </p:cNvPr>
          <p:cNvPicPr>
            <a:picLocks noChangeAspect="1"/>
          </p:cNvPicPr>
          <p:nvPr/>
        </p:nvPicPr>
        <p:blipFill>
          <a:blip r:embed="rId3"/>
          <a:stretch>
            <a:fillRect/>
          </a:stretch>
        </p:blipFill>
        <p:spPr>
          <a:xfrm>
            <a:off x="2514600" y="3966455"/>
            <a:ext cx="4209247" cy="2584973"/>
          </a:xfrm>
          <a:prstGeom prst="rect">
            <a:avLst/>
          </a:prstGeom>
        </p:spPr>
      </p:pic>
      <p:pic>
        <p:nvPicPr>
          <p:cNvPr id="7" name="Picture 6">
            <a:extLst>
              <a:ext uri="{FF2B5EF4-FFF2-40B4-BE49-F238E27FC236}">
                <a16:creationId xmlns:a16="http://schemas.microsoft.com/office/drawing/2014/main" id="{5BDE6B2C-F10C-65DE-29EC-02D446D529BE}"/>
              </a:ext>
            </a:extLst>
          </p:cNvPr>
          <p:cNvPicPr>
            <a:picLocks noChangeAspect="1"/>
          </p:cNvPicPr>
          <p:nvPr/>
        </p:nvPicPr>
        <p:blipFill>
          <a:blip r:embed="rId4"/>
          <a:stretch>
            <a:fillRect/>
          </a:stretch>
        </p:blipFill>
        <p:spPr>
          <a:xfrm>
            <a:off x="2438400" y="1518888"/>
            <a:ext cx="3904447" cy="2234133"/>
          </a:xfrm>
          <a:prstGeom prst="rect">
            <a:avLst/>
          </a:prstGeom>
        </p:spPr>
      </p:pic>
    </p:spTree>
    <p:extLst>
      <p:ext uri="{BB962C8B-B14F-4D97-AF65-F5344CB8AC3E}">
        <p14:creationId xmlns:p14="http://schemas.microsoft.com/office/powerpoint/2010/main" val="2741021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2" y="1"/>
            <a:ext cx="5033963" cy="1423988"/>
          </a:xfrm>
        </p:spPr>
        <p:txBody>
          <a:bodyPr vert="horz" wrap="square" lIns="90488" tIns="44451" rIns="90488" bIns="44451" numCol="1" anchor="b" anchorCtr="0" compatLnSpc="1">
            <a:prstTxWarp prst="textNoShape">
              <a:avLst/>
            </a:prstTxWarp>
          </a:bodyPr>
          <a:lstStyle/>
          <a:p>
            <a:r>
              <a:rPr lang="en-US" dirty="0">
                <a:solidFill>
                  <a:schemeClr val="tx1"/>
                </a:solidFill>
              </a:rPr>
              <a:t>Daylight Harvesting Controls</a:t>
            </a:r>
          </a:p>
        </p:txBody>
      </p:sp>
      <p:sp>
        <p:nvSpPr>
          <p:cNvPr id="89091" name="Rectangle 3"/>
          <p:cNvSpPr txBox="1">
            <a:spLocks noChangeArrowheads="1"/>
          </p:cNvSpPr>
          <p:nvPr/>
        </p:nvSpPr>
        <p:spPr bwMode="auto">
          <a:xfrm>
            <a:off x="1041338" y="1693634"/>
            <a:ext cx="7061323" cy="1423988"/>
          </a:xfrm>
          <a:prstGeom prst="rect">
            <a:avLst/>
          </a:prstGeom>
          <a:ln/>
        </p:spPr>
        <p:style>
          <a:lnRef idx="1">
            <a:schemeClr val="accent1"/>
          </a:lnRef>
          <a:fillRef idx="2">
            <a:schemeClr val="accent1"/>
          </a:fillRef>
          <a:effectRef idx="1">
            <a:schemeClr val="accent1"/>
          </a:effectRef>
          <a:fontRef idx="minor">
            <a:schemeClr val="dk1"/>
          </a:fontRef>
        </p:style>
        <p:txBody>
          <a:bodyPr/>
          <a:lstStyle>
            <a:lvl1pPr eaLnBrk="0" hangingPunct="0">
              <a:defRPr sz="2400">
                <a:solidFill>
                  <a:schemeClr val="tx1"/>
                </a:solidFill>
                <a:latin typeface="Book Antiqua" pitchFamily="18" charset="0"/>
                <a:ea typeface="MS PGothic" pitchFamily="34" charset="-128"/>
              </a:defRPr>
            </a:lvl1pPr>
            <a:lvl2pPr marL="354013"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marL="342900" indent="-342900" eaLnBrk="1" hangingPunct="1">
              <a:spcBef>
                <a:spcPct val="20000"/>
              </a:spcBef>
              <a:buFont typeface="Arial" panose="020B0604020202020204" pitchFamily="34" charset="0"/>
              <a:buChar char="•"/>
            </a:pPr>
            <a:r>
              <a:rPr lang="en-US" dirty="0">
                <a:latin typeface="+mj-lt"/>
              </a:rPr>
              <a:t>Use dimming or switching to save energy where natural daylight is available</a:t>
            </a:r>
          </a:p>
          <a:p>
            <a:pPr marL="342900" indent="-342900" eaLnBrk="1" hangingPunct="1">
              <a:spcBef>
                <a:spcPct val="20000"/>
              </a:spcBef>
              <a:buFont typeface="Arial" panose="020B0604020202020204" pitchFamily="34" charset="0"/>
              <a:buChar char="•"/>
            </a:pPr>
            <a:r>
              <a:rPr lang="en-US" dirty="0">
                <a:latin typeface="+mj-lt"/>
              </a:rPr>
              <a:t>Requires dimmable lighting fixtures</a:t>
            </a:r>
          </a:p>
          <a:p>
            <a:pPr marL="171446" indent="-171446" eaLnBrk="1" hangingPunct="1">
              <a:spcBef>
                <a:spcPct val="20000"/>
              </a:spcBef>
              <a:buFont typeface="Arial" panose="020B0604020202020204" pitchFamily="34" charset="0"/>
              <a:buChar char="•"/>
            </a:pPr>
            <a:endParaRPr lang="en-US" sz="1000" dirty="0">
              <a:latin typeface="+mj-lt"/>
            </a:endParaRPr>
          </a:p>
          <a:p>
            <a:pPr marL="344479" indent="-344479" eaLnBrk="1" hangingPunct="1">
              <a:spcBef>
                <a:spcPct val="20000"/>
              </a:spcBef>
              <a:buFont typeface="Arial" panose="020B0604020202020204" pitchFamily="34" charset="0"/>
              <a:buChar char="•"/>
            </a:pPr>
            <a:endParaRPr lang="en-US" sz="2000" dirty="0">
              <a:solidFill>
                <a:srgbClr val="000000"/>
              </a:solidFill>
              <a:latin typeface="+mj-lt"/>
            </a:endParaRPr>
          </a:p>
        </p:txBody>
      </p:sp>
      <p:sp>
        <p:nvSpPr>
          <p:cNvPr id="89093" name="TextBox 6"/>
          <p:cNvSpPr txBox="1">
            <a:spLocks noChangeArrowheads="1"/>
          </p:cNvSpPr>
          <p:nvPr/>
        </p:nvSpPr>
        <p:spPr bwMode="auto">
          <a:xfrm>
            <a:off x="6732588" y="5445125"/>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2000" dirty="0">
                <a:latin typeface="+mn-lt"/>
              </a:rPr>
              <a:t> </a:t>
            </a:r>
          </a:p>
        </p:txBody>
      </p:sp>
      <p:pic>
        <p:nvPicPr>
          <p:cNvPr id="4" name="Picture 3" descr="A ceiling with lights and air vents&#10;&#10;Description automatically generated">
            <a:extLst>
              <a:ext uri="{FF2B5EF4-FFF2-40B4-BE49-F238E27FC236}">
                <a16:creationId xmlns:a16="http://schemas.microsoft.com/office/drawing/2014/main" id="{EA9FE6BE-1735-2B62-29E4-E1FBB784F3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794" y="3902745"/>
            <a:ext cx="3118115" cy="2078743"/>
          </a:xfrm>
          <a:prstGeom prst="rect">
            <a:avLst/>
          </a:prstGeom>
          <a:ln w="12700">
            <a:solidFill>
              <a:schemeClr val="tx1"/>
            </a:solidFill>
          </a:ln>
        </p:spPr>
      </p:pic>
      <p:sp>
        <p:nvSpPr>
          <p:cNvPr id="5" name="TextBox 4">
            <a:extLst>
              <a:ext uri="{FF2B5EF4-FFF2-40B4-BE49-F238E27FC236}">
                <a16:creationId xmlns:a16="http://schemas.microsoft.com/office/drawing/2014/main" id="{645262BA-0530-D165-6E46-6EEA3EBEF36C}"/>
              </a:ext>
            </a:extLst>
          </p:cNvPr>
          <p:cNvSpPr txBox="1"/>
          <p:nvPr/>
        </p:nvSpPr>
        <p:spPr>
          <a:xfrm>
            <a:off x="7213320" y="5956756"/>
            <a:ext cx="1473480" cy="215444"/>
          </a:xfrm>
          <a:prstGeom prst="rect">
            <a:avLst/>
          </a:prstGeom>
          <a:noFill/>
        </p:spPr>
        <p:txBody>
          <a:bodyPr wrap="none" rtlCol="0">
            <a:spAutoFit/>
          </a:bodyPr>
          <a:lstStyle/>
          <a:p>
            <a:r>
              <a:rPr lang="en-US" sz="800" dirty="0">
                <a:latin typeface="+mn-lt"/>
              </a:rPr>
              <a:t>Image source: LED Network</a:t>
            </a:r>
          </a:p>
        </p:txBody>
      </p:sp>
      <p:pic>
        <p:nvPicPr>
          <p:cNvPr id="3" name="Picture 2" descr="A diagram of a room with a desk and a lamp&#10;&#10;AI-generated content may be incorrect.">
            <a:extLst>
              <a:ext uri="{FF2B5EF4-FFF2-40B4-BE49-F238E27FC236}">
                <a16:creationId xmlns:a16="http://schemas.microsoft.com/office/drawing/2014/main" id="{E10FBC29-6C8D-478D-68A2-A36A7EBE0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78" y="3776821"/>
            <a:ext cx="4685307" cy="2286000"/>
          </a:xfrm>
          <a:prstGeom prst="rect">
            <a:avLst/>
          </a:prstGeom>
        </p:spPr>
      </p:pic>
      <p:sp>
        <p:nvSpPr>
          <p:cNvPr id="6" name="TextBox 5">
            <a:extLst>
              <a:ext uri="{FF2B5EF4-FFF2-40B4-BE49-F238E27FC236}">
                <a16:creationId xmlns:a16="http://schemas.microsoft.com/office/drawing/2014/main" id="{D5CA9250-F1B8-71E6-E548-F5E5876092DA}"/>
              </a:ext>
            </a:extLst>
          </p:cNvPr>
          <p:cNvSpPr txBox="1"/>
          <p:nvPr/>
        </p:nvSpPr>
        <p:spPr>
          <a:xfrm>
            <a:off x="1428911" y="5923577"/>
            <a:ext cx="2888932" cy="215444"/>
          </a:xfrm>
          <a:prstGeom prst="rect">
            <a:avLst/>
          </a:prstGeom>
          <a:noFill/>
        </p:spPr>
        <p:txBody>
          <a:bodyPr wrap="none" rtlCol="0">
            <a:spAutoFit/>
          </a:bodyPr>
          <a:lstStyle/>
          <a:p>
            <a:r>
              <a:rPr lang="en-US" sz="800" dirty="0">
                <a:latin typeface="+mn-lt"/>
              </a:rPr>
              <a:t>Image source: https://www.mdpi.com/2071-1050/13/9/4973</a:t>
            </a:r>
          </a:p>
        </p:txBody>
      </p:sp>
    </p:spTree>
    <p:extLst>
      <p:ext uri="{BB962C8B-B14F-4D97-AF65-F5344CB8AC3E}">
        <p14:creationId xmlns:p14="http://schemas.microsoft.com/office/powerpoint/2010/main" val="4443665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1" y="609600"/>
            <a:ext cx="6427788" cy="685800"/>
          </a:xfrm>
        </p:spPr>
        <p:txBody>
          <a:bodyPr vert="horz" wrap="square" lIns="90488" tIns="44451" rIns="90488" bIns="44451" numCol="1" anchor="b" anchorCtr="0" compatLnSpc="1">
            <a:prstTxWarp prst="textNoShape">
              <a:avLst/>
            </a:prstTxWarp>
          </a:bodyPr>
          <a:lstStyle/>
          <a:p>
            <a:r>
              <a:rPr lang="en-US" dirty="0">
                <a:solidFill>
                  <a:schemeClr val="tx1"/>
                </a:solidFill>
              </a:rPr>
              <a:t>Demand Limiting</a:t>
            </a:r>
          </a:p>
        </p:txBody>
      </p:sp>
      <p:sp>
        <p:nvSpPr>
          <p:cNvPr id="89091" name="Rectangle 3"/>
          <p:cNvSpPr txBox="1">
            <a:spLocks noChangeArrowheads="1"/>
          </p:cNvSpPr>
          <p:nvPr/>
        </p:nvSpPr>
        <p:spPr bwMode="auto">
          <a:xfrm>
            <a:off x="381000" y="4611116"/>
            <a:ext cx="8610600" cy="206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Book Antiqua" pitchFamily="18" charset="0"/>
                <a:ea typeface="MS PGothic" pitchFamily="34" charset="-128"/>
              </a:defRPr>
            </a:lvl1pPr>
            <a:lvl2pPr marL="354013"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marL="342900" indent="-342900" eaLnBrk="1" hangingPunct="1">
              <a:spcBef>
                <a:spcPct val="20000"/>
              </a:spcBef>
              <a:buFont typeface="Arial" panose="020B0604020202020204" pitchFamily="34" charset="0"/>
              <a:buChar char="•"/>
            </a:pPr>
            <a:r>
              <a:rPr lang="en-US" dirty="0">
                <a:latin typeface="+mj-lt"/>
              </a:rPr>
              <a:t>Centralized control strategy</a:t>
            </a:r>
          </a:p>
          <a:p>
            <a:pPr marL="342900" indent="-342900" eaLnBrk="1" hangingPunct="1">
              <a:spcBef>
                <a:spcPct val="20000"/>
              </a:spcBef>
              <a:buFont typeface="Arial" panose="020B0604020202020204" pitchFamily="34" charset="0"/>
              <a:buChar char="•"/>
            </a:pPr>
            <a:r>
              <a:rPr lang="en-US" dirty="0">
                <a:latin typeface="+mj-lt"/>
              </a:rPr>
              <a:t>Automatically dim light fixtures to reduce electrical demand</a:t>
            </a:r>
          </a:p>
          <a:p>
            <a:pPr marL="342900" indent="-342900" eaLnBrk="1" hangingPunct="1">
              <a:spcBef>
                <a:spcPct val="20000"/>
              </a:spcBef>
              <a:buFont typeface="Arial" panose="020B0604020202020204" pitchFamily="34" charset="0"/>
              <a:buChar char="•"/>
            </a:pPr>
            <a:r>
              <a:rPr lang="en-US" dirty="0">
                <a:latin typeface="+mj-lt"/>
              </a:rPr>
              <a:t>Gradual dimming 5-10% = minimal impact on occupants</a:t>
            </a:r>
          </a:p>
          <a:p>
            <a:pPr marL="342900" indent="-342900" eaLnBrk="1" hangingPunct="1">
              <a:spcBef>
                <a:spcPct val="20000"/>
              </a:spcBef>
              <a:buFont typeface="Arial" panose="020B0604020202020204" pitchFamily="34" charset="0"/>
              <a:buChar char="•"/>
            </a:pPr>
            <a:r>
              <a:rPr lang="en-US" dirty="0">
                <a:latin typeface="+mj-lt"/>
              </a:rPr>
              <a:t>Can be integrated into utility demand response program</a:t>
            </a:r>
          </a:p>
          <a:p>
            <a:pPr marL="171446" indent="-171446" eaLnBrk="1" hangingPunct="1">
              <a:spcBef>
                <a:spcPct val="20000"/>
              </a:spcBef>
              <a:buFont typeface="Arial" panose="020B0604020202020204" pitchFamily="34" charset="0"/>
              <a:buChar char="•"/>
            </a:pPr>
            <a:endParaRPr lang="en-US" sz="1000" dirty="0">
              <a:latin typeface="+mj-lt"/>
            </a:endParaRPr>
          </a:p>
          <a:p>
            <a:pPr marL="344479" indent="-344479" eaLnBrk="1" hangingPunct="1">
              <a:spcBef>
                <a:spcPct val="20000"/>
              </a:spcBef>
              <a:buFont typeface="Arial" panose="020B0604020202020204" pitchFamily="34" charset="0"/>
              <a:buChar char="•"/>
            </a:pPr>
            <a:endParaRPr lang="en-US" sz="2000" dirty="0">
              <a:solidFill>
                <a:srgbClr val="000000"/>
              </a:solidFill>
              <a:latin typeface="+mj-lt"/>
            </a:endParaRPr>
          </a:p>
        </p:txBody>
      </p:sp>
      <p:sp>
        <p:nvSpPr>
          <p:cNvPr id="89093" name="TextBox 6"/>
          <p:cNvSpPr txBox="1">
            <a:spLocks noChangeArrowheads="1"/>
          </p:cNvSpPr>
          <p:nvPr/>
        </p:nvSpPr>
        <p:spPr bwMode="auto">
          <a:xfrm>
            <a:off x="6934200" y="5445124"/>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algn="ctr"/>
            <a:r>
              <a:rPr lang="en-US" sz="2000" dirty="0">
                <a:latin typeface="+mn-lt"/>
              </a:rPr>
              <a:t> </a:t>
            </a:r>
          </a:p>
        </p:txBody>
      </p:sp>
      <p:pic>
        <p:nvPicPr>
          <p:cNvPr id="19458" name="Picture 2" descr="Image result for demand response lighting controls">
            <a:extLst>
              <a:ext uri="{FF2B5EF4-FFF2-40B4-BE49-F238E27FC236}">
                <a16:creationId xmlns:a16="http://schemas.microsoft.com/office/drawing/2014/main" id="{540198AA-D376-4D3C-83BA-6A722EF47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44863"/>
            <a:ext cx="5362575" cy="31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1677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0" y="40376"/>
            <a:ext cx="7010400" cy="1255024"/>
          </a:xfrm>
        </p:spPr>
        <p:txBody>
          <a:bodyPr vert="horz" wrap="square" lIns="90488" tIns="44451" rIns="90488" bIns="44451" numCol="1" anchor="b" anchorCtr="0" compatLnSpc="1">
            <a:prstTxWarp prst="textNoShape">
              <a:avLst/>
            </a:prstTxWarp>
          </a:bodyPr>
          <a:lstStyle/>
          <a:p>
            <a:r>
              <a:rPr lang="en-US" dirty="0">
                <a:solidFill>
                  <a:schemeClr val="tx1"/>
                </a:solidFill>
              </a:rPr>
              <a:t>Luminaire Level Lighting Controls (LLLC)</a:t>
            </a:r>
          </a:p>
        </p:txBody>
      </p:sp>
      <p:sp>
        <p:nvSpPr>
          <p:cNvPr id="89091" name="Rectangle 3"/>
          <p:cNvSpPr txBox="1">
            <a:spLocks noChangeArrowheads="1"/>
          </p:cNvSpPr>
          <p:nvPr/>
        </p:nvSpPr>
        <p:spPr bwMode="auto">
          <a:xfrm>
            <a:off x="310444" y="1524000"/>
            <a:ext cx="8681156" cy="516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Book Antiqua" pitchFamily="18" charset="0"/>
                <a:ea typeface="MS PGothic" pitchFamily="34" charset="-128"/>
              </a:defRPr>
            </a:lvl1pPr>
            <a:lvl2pPr marL="354013"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marL="342891" indent="-342891" eaLnBrk="1" hangingPunct="1">
              <a:spcBef>
                <a:spcPct val="20000"/>
              </a:spcBef>
              <a:buFont typeface="Arial" panose="020B0604020202020204" pitchFamily="34" charset="0"/>
              <a:buChar char="•"/>
            </a:pPr>
            <a:r>
              <a:rPr lang="en-US" dirty="0">
                <a:solidFill>
                  <a:srgbClr val="000000"/>
                </a:solidFill>
                <a:latin typeface="+mj-lt"/>
              </a:rPr>
              <a:t>LED fixtures with built-in</a:t>
            </a:r>
            <a:br>
              <a:rPr lang="en-US" dirty="0">
                <a:solidFill>
                  <a:srgbClr val="000000"/>
                </a:solidFill>
                <a:latin typeface="+mj-lt"/>
              </a:rPr>
            </a:br>
            <a:r>
              <a:rPr lang="en-US" dirty="0">
                <a:solidFill>
                  <a:srgbClr val="000000"/>
                </a:solidFill>
                <a:latin typeface="+mj-lt"/>
              </a:rPr>
              <a:t>sensors and controls</a:t>
            </a:r>
          </a:p>
          <a:p>
            <a:pPr marL="342891" indent="-342891" eaLnBrk="1" hangingPunct="1">
              <a:spcBef>
                <a:spcPct val="20000"/>
              </a:spcBef>
              <a:buFont typeface="Arial" panose="020B0604020202020204" pitchFamily="34" charset="0"/>
              <a:buChar char="•"/>
            </a:pPr>
            <a:r>
              <a:rPr lang="en-US" dirty="0">
                <a:solidFill>
                  <a:srgbClr val="000000"/>
                </a:solidFill>
                <a:latin typeface="+mj-lt"/>
              </a:rPr>
              <a:t>Networked connectivity</a:t>
            </a:r>
            <a:br>
              <a:rPr lang="en-US" dirty="0">
                <a:solidFill>
                  <a:srgbClr val="000000"/>
                </a:solidFill>
                <a:latin typeface="+mj-lt"/>
              </a:rPr>
            </a:br>
            <a:r>
              <a:rPr lang="en-US" dirty="0">
                <a:solidFill>
                  <a:srgbClr val="000000"/>
                </a:solidFill>
                <a:latin typeface="+mj-lt"/>
              </a:rPr>
              <a:t>with wired and wireless</a:t>
            </a:r>
            <a:br>
              <a:rPr lang="en-US" dirty="0">
                <a:solidFill>
                  <a:srgbClr val="000000"/>
                </a:solidFill>
                <a:latin typeface="+mj-lt"/>
              </a:rPr>
            </a:br>
            <a:r>
              <a:rPr lang="en-US" dirty="0">
                <a:solidFill>
                  <a:srgbClr val="000000"/>
                </a:solidFill>
                <a:latin typeface="+mj-lt"/>
              </a:rPr>
              <a:t>solutions</a:t>
            </a:r>
          </a:p>
          <a:p>
            <a:pPr marL="342891" indent="-342891" eaLnBrk="1" hangingPunct="1">
              <a:spcBef>
                <a:spcPct val="20000"/>
              </a:spcBef>
              <a:buFont typeface="Arial" panose="020B0604020202020204" pitchFamily="34" charset="0"/>
              <a:buChar char="•"/>
            </a:pPr>
            <a:r>
              <a:rPr lang="en-US" dirty="0">
                <a:solidFill>
                  <a:srgbClr val="000000"/>
                </a:solidFill>
                <a:latin typeface="+mj-lt"/>
              </a:rPr>
              <a:t>Digital control system w/</a:t>
            </a:r>
            <a:br>
              <a:rPr lang="en-US" dirty="0">
                <a:solidFill>
                  <a:srgbClr val="000000"/>
                </a:solidFill>
                <a:latin typeface="+mj-lt"/>
              </a:rPr>
            </a:br>
            <a:r>
              <a:rPr lang="en-US" dirty="0">
                <a:solidFill>
                  <a:srgbClr val="000000"/>
                </a:solidFill>
                <a:latin typeface="+mj-lt"/>
              </a:rPr>
              <a:t>scheduling, tuning, load</a:t>
            </a:r>
            <a:br>
              <a:rPr lang="en-US" dirty="0">
                <a:solidFill>
                  <a:srgbClr val="000000"/>
                </a:solidFill>
                <a:latin typeface="+mj-lt"/>
              </a:rPr>
            </a:br>
            <a:r>
              <a:rPr lang="en-US" dirty="0">
                <a:solidFill>
                  <a:srgbClr val="000000"/>
                </a:solidFill>
                <a:latin typeface="+mj-lt"/>
              </a:rPr>
              <a:t>shedding, energy</a:t>
            </a:r>
            <a:br>
              <a:rPr lang="en-US" dirty="0">
                <a:solidFill>
                  <a:srgbClr val="000000"/>
                </a:solidFill>
                <a:latin typeface="+mj-lt"/>
              </a:rPr>
            </a:br>
            <a:r>
              <a:rPr lang="en-US" dirty="0">
                <a:solidFill>
                  <a:srgbClr val="000000"/>
                </a:solidFill>
                <a:latin typeface="+mj-lt"/>
              </a:rPr>
              <a:t>monitoring</a:t>
            </a:r>
          </a:p>
          <a:p>
            <a:pPr marL="342891" indent="-342891" eaLnBrk="1" hangingPunct="1">
              <a:spcBef>
                <a:spcPct val="20000"/>
              </a:spcBef>
              <a:buFont typeface="Arial" panose="020B0604020202020204" pitchFamily="34" charset="0"/>
              <a:buChar char="•"/>
            </a:pPr>
            <a:r>
              <a:rPr lang="en-US" dirty="0">
                <a:solidFill>
                  <a:srgbClr val="000000"/>
                </a:solidFill>
                <a:latin typeface="+mj-lt"/>
              </a:rPr>
              <a:t>Configurable for occupancy sensing, vacancy, daylight, continuous dimming</a:t>
            </a:r>
          </a:p>
          <a:p>
            <a:pPr marL="342891" indent="-342891" eaLnBrk="1" hangingPunct="1">
              <a:spcBef>
                <a:spcPct val="20000"/>
              </a:spcBef>
              <a:buFont typeface="Arial" panose="020B0604020202020204" pitchFamily="34" charset="0"/>
              <a:buChar char="•"/>
            </a:pPr>
            <a:endParaRPr lang="en-US" dirty="0">
              <a:solidFill>
                <a:srgbClr val="000000"/>
              </a:solidFill>
              <a:latin typeface="+mj-lt"/>
            </a:endParaRPr>
          </a:p>
          <a:p>
            <a:pPr marL="342891" indent="-342891" eaLnBrk="1" hangingPunct="1">
              <a:spcBef>
                <a:spcPct val="20000"/>
              </a:spcBef>
              <a:buFont typeface="Arial" panose="020B0604020202020204" pitchFamily="34" charset="0"/>
              <a:buChar char="•"/>
            </a:pPr>
            <a:endParaRPr lang="en-US" dirty="0">
              <a:solidFill>
                <a:srgbClr val="000000"/>
              </a:solidFill>
              <a:latin typeface="+mj-lt"/>
            </a:endParaRPr>
          </a:p>
        </p:txBody>
      </p:sp>
      <p:pic>
        <p:nvPicPr>
          <p:cNvPr id="21506" name="Picture 2" descr="Image result for luminaire level lighting controls">
            <a:extLst>
              <a:ext uri="{FF2B5EF4-FFF2-40B4-BE49-F238E27FC236}">
                <a16:creationId xmlns:a16="http://schemas.microsoft.com/office/drawing/2014/main" id="{393C9695-3D8B-4ED9-A3B3-CFF07EC40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76400"/>
            <a:ext cx="4363590" cy="308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593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3C70-ECC1-4997-9C5A-9E8C9AE09319}"/>
              </a:ext>
            </a:extLst>
          </p:cNvPr>
          <p:cNvSpPr>
            <a:spLocks noGrp="1"/>
          </p:cNvSpPr>
          <p:nvPr>
            <p:ph type="title"/>
          </p:nvPr>
        </p:nvSpPr>
        <p:spPr/>
        <p:txBody>
          <a:bodyPr/>
          <a:lstStyle/>
          <a:p>
            <a:r>
              <a:rPr lang="en-US" dirty="0"/>
              <a:t>Discussion </a:t>
            </a:r>
          </a:p>
        </p:txBody>
      </p:sp>
      <p:sp>
        <p:nvSpPr>
          <p:cNvPr id="5" name="TextBox 4">
            <a:extLst>
              <a:ext uri="{FF2B5EF4-FFF2-40B4-BE49-F238E27FC236}">
                <a16:creationId xmlns:a16="http://schemas.microsoft.com/office/drawing/2014/main" id="{165FDF02-CACC-4F72-9C2D-7993485E0E95}"/>
              </a:ext>
            </a:extLst>
          </p:cNvPr>
          <p:cNvSpPr txBox="1"/>
          <p:nvPr/>
        </p:nvSpPr>
        <p:spPr>
          <a:xfrm>
            <a:off x="914400" y="2514600"/>
            <a:ext cx="4724400"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itchFamily="34" charset="0"/>
              </a:rPr>
              <a:t>Light Output (Lumens)	 800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itchFamily="34" charset="0"/>
              </a:rPr>
              <a:t>Watts				12.5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itchFamily="34" charset="0"/>
              </a:rPr>
              <a:t>Lumens/Watt 		   64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6" name="Rectangle 5">
            <a:extLst>
              <a:ext uri="{FF2B5EF4-FFF2-40B4-BE49-F238E27FC236}">
                <a16:creationId xmlns:a16="http://schemas.microsoft.com/office/drawing/2014/main" id="{46E61CE5-91D4-4610-B43B-410BDB7501D0}"/>
              </a:ext>
            </a:extLst>
          </p:cNvPr>
          <p:cNvSpPr/>
          <p:nvPr/>
        </p:nvSpPr>
        <p:spPr bwMode="auto">
          <a:xfrm>
            <a:off x="914400" y="1828800"/>
            <a:ext cx="4419600" cy="685800"/>
          </a:xfrm>
          <a:prstGeom prst="rect">
            <a:avLst/>
          </a:prstGeom>
          <a:solidFill>
            <a:srgbClr val="66CC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itchFamily="34" charset="0"/>
              </a:rPr>
              <a:t>Lighting Facts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Serving Size: Lamp</a:t>
            </a:r>
          </a:p>
        </p:txBody>
      </p:sp>
      <p:pic>
        <p:nvPicPr>
          <p:cNvPr id="8" name="Picture 7">
            <a:extLst>
              <a:ext uri="{FF2B5EF4-FFF2-40B4-BE49-F238E27FC236}">
                <a16:creationId xmlns:a16="http://schemas.microsoft.com/office/drawing/2014/main" id="{420E8615-5CAF-4AE0-B1D4-CD7CD66C15E9}"/>
              </a:ext>
            </a:extLst>
          </p:cNvPr>
          <p:cNvPicPr>
            <a:picLocks noChangeAspect="1"/>
          </p:cNvPicPr>
          <p:nvPr/>
        </p:nvPicPr>
        <p:blipFill rotWithShape="1">
          <a:blip r:embed="rId3"/>
          <a:srcRect l="3693" t="59486" r="3693" b="2569"/>
          <a:stretch/>
        </p:blipFill>
        <p:spPr>
          <a:xfrm>
            <a:off x="914400" y="3581400"/>
            <a:ext cx="4419600" cy="1828801"/>
          </a:xfrm>
          <a:prstGeom prst="rect">
            <a:avLst/>
          </a:prstGeom>
        </p:spPr>
      </p:pic>
      <p:sp>
        <p:nvSpPr>
          <p:cNvPr id="9" name="Rectangle 8">
            <a:extLst>
              <a:ext uri="{FF2B5EF4-FFF2-40B4-BE49-F238E27FC236}">
                <a16:creationId xmlns:a16="http://schemas.microsoft.com/office/drawing/2014/main" id="{6EF05E7B-677B-4A9B-B847-7B24B88114B8}"/>
              </a:ext>
            </a:extLst>
          </p:cNvPr>
          <p:cNvSpPr/>
          <p:nvPr/>
        </p:nvSpPr>
        <p:spPr bwMode="auto">
          <a:xfrm>
            <a:off x="914400" y="1828800"/>
            <a:ext cx="4419600" cy="3581401"/>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0" name="TextBox 9">
            <a:extLst>
              <a:ext uri="{FF2B5EF4-FFF2-40B4-BE49-F238E27FC236}">
                <a16:creationId xmlns:a16="http://schemas.microsoft.com/office/drawing/2014/main" id="{EF4E57DE-1D8F-455D-8E6E-B43D4BF7C9C9}"/>
              </a:ext>
            </a:extLst>
          </p:cNvPr>
          <p:cNvSpPr txBox="1"/>
          <p:nvPr/>
        </p:nvSpPr>
        <p:spPr>
          <a:xfrm>
            <a:off x="5791200" y="1676400"/>
            <a:ext cx="31242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Lumens measures the ____________.</a:t>
            </a:r>
          </a:p>
        </p:txBody>
      </p:sp>
      <p:sp>
        <p:nvSpPr>
          <p:cNvPr id="11" name="TextBox 10">
            <a:extLst>
              <a:ext uri="{FF2B5EF4-FFF2-40B4-BE49-F238E27FC236}">
                <a16:creationId xmlns:a16="http://schemas.microsoft.com/office/drawing/2014/main" id="{A944B510-8751-40FB-B652-799DF2827CE0}"/>
              </a:ext>
            </a:extLst>
          </p:cNvPr>
          <p:cNvSpPr txBox="1"/>
          <p:nvPr/>
        </p:nvSpPr>
        <p:spPr>
          <a:xfrm>
            <a:off x="5791200" y="2735826"/>
            <a:ext cx="31242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Watts measures ____________.</a:t>
            </a:r>
          </a:p>
        </p:txBody>
      </p:sp>
      <p:sp>
        <p:nvSpPr>
          <p:cNvPr id="12" name="TextBox 11">
            <a:extLst>
              <a:ext uri="{FF2B5EF4-FFF2-40B4-BE49-F238E27FC236}">
                <a16:creationId xmlns:a16="http://schemas.microsoft.com/office/drawing/2014/main" id="{88AB4D4D-97CA-43CD-9E7E-40C109CD9CC4}"/>
              </a:ext>
            </a:extLst>
          </p:cNvPr>
          <p:cNvSpPr txBox="1"/>
          <p:nvPr/>
        </p:nvSpPr>
        <p:spPr>
          <a:xfrm>
            <a:off x="5803490" y="3899595"/>
            <a:ext cx="3124200"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Lumens/Watt measures the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 ____________.</a:t>
            </a:r>
          </a:p>
        </p:txBody>
      </p:sp>
      <p:sp>
        <p:nvSpPr>
          <p:cNvPr id="13" name="TextBox 12">
            <a:extLst>
              <a:ext uri="{FF2B5EF4-FFF2-40B4-BE49-F238E27FC236}">
                <a16:creationId xmlns:a16="http://schemas.microsoft.com/office/drawing/2014/main" id="{8E5842A5-8FE4-481B-8238-383728E9DE7D}"/>
              </a:ext>
            </a:extLst>
          </p:cNvPr>
          <p:cNvSpPr txBox="1"/>
          <p:nvPr/>
        </p:nvSpPr>
        <p:spPr>
          <a:xfrm>
            <a:off x="6477000" y="2130623"/>
            <a:ext cx="18288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itchFamily="34" charset="0"/>
              </a:rPr>
              <a:t>Total amount of light</a:t>
            </a:r>
          </a:p>
        </p:txBody>
      </p:sp>
      <p:sp>
        <p:nvSpPr>
          <p:cNvPr id="14" name="TextBox 13">
            <a:extLst>
              <a:ext uri="{FF2B5EF4-FFF2-40B4-BE49-F238E27FC236}">
                <a16:creationId xmlns:a16="http://schemas.microsoft.com/office/drawing/2014/main" id="{E9C54910-818F-42E1-9E47-58132F76DE82}"/>
              </a:ext>
            </a:extLst>
          </p:cNvPr>
          <p:cNvSpPr txBox="1"/>
          <p:nvPr/>
        </p:nvSpPr>
        <p:spPr>
          <a:xfrm>
            <a:off x="6019800" y="3156240"/>
            <a:ext cx="18288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itchFamily="34" charset="0"/>
              </a:rPr>
              <a:t>Power</a:t>
            </a:r>
          </a:p>
        </p:txBody>
      </p:sp>
      <p:sp>
        <p:nvSpPr>
          <p:cNvPr id="15" name="TextBox 14">
            <a:extLst>
              <a:ext uri="{FF2B5EF4-FFF2-40B4-BE49-F238E27FC236}">
                <a16:creationId xmlns:a16="http://schemas.microsoft.com/office/drawing/2014/main" id="{C5F41948-1484-48E2-977E-69442989D125}"/>
              </a:ext>
            </a:extLst>
          </p:cNvPr>
          <p:cNvSpPr txBox="1"/>
          <p:nvPr/>
        </p:nvSpPr>
        <p:spPr>
          <a:xfrm>
            <a:off x="6019800" y="4691202"/>
            <a:ext cx="1828800"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pitchFamily="34" charset="0"/>
              </a:rPr>
              <a:t>Efficacy - how well a lamp converts electricity into light</a:t>
            </a:r>
          </a:p>
        </p:txBody>
      </p:sp>
      <p:grpSp>
        <p:nvGrpSpPr>
          <p:cNvPr id="19" name="Group 18">
            <a:extLst>
              <a:ext uri="{FF2B5EF4-FFF2-40B4-BE49-F238E27FC236}">
                <a16:creationId xmlns:a16="http://schemas.microsoft.com/office/drawing/2014/main" id="{3F029335-38F1-4A01-9959-33F9FEB84F3F}"/>
              </a:ext>
            </a:extLst>
          </p:cNvPr>
          <p:cNvGrpSpPr/>
          <p:nvPr/>
        </p:nvGrpSpPr>
        <p:grpSpPr>
          <a:xfrm>
            <a:off x="6057900" y="2048691"/>
            <a:ext cx="2140105" cy="3361510"/>
            <a:chOff x="6057900" y="2048691"/>
            <a:chExt cx="2140105" cy="3361510"/>
          </a:xfrm>
        </p:grpSpPr>
        <p:sp>
          <p:nvSpPr>
            <p:cNvPr id="16" name="Rectangle 15">
              <a:extLst>
                <a:ext uri="{FF2B5EF4-FFF2-40B4-BE49-F238E27FC236}">
                  <a16:creationId xmlns:a16="http://schemas.microsoft.com/office/drawing/2014/main" id="{527A5F7B-DFA6-4EF5-B26F-C8F8058DA2E9}"/>
                </a:ext>
              </a:extLst>
            </p:cNvPr>
            <p:cNvSpPr/>
            <p:nvPr/>
          </p:nvSpPr>
          <p:spPr bwMode="auto">
            <a:xfrm>
              <a:off x="6445405" y="2048691"/>
              <a:ext cx="1752600" cy="347166"/>
            </a:xfrm>
            <a:prstGeom prst="rect">
              <a:avLst/>
            </a:prstGeom>
            <a:solidFill>
              <a:schemeClr val="bg1"/>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7" name="Rectangle 16">
              <a:extLst>
                <a:ext uri="{FF2B5EF4-FFF2-40B4-BE49-F238E27FC236}">
                  <a16:creationId xmlns:a16="http://schemas.microsoft.com/office/drawing/2014/main" id="{3F326C10-E5C4-4F47-92A5-CAE6DC54958E}"/>
                </a:ext>
              </a:extLst>
            </p:cNvPr>
            <p:cNvSpPr/>
            <p:nvPr/>
          </p:nvSpPr>
          <p:spPr bwMode="auto">
            <a:xfrm>
              <a:off x="6057900" y="3092245"/>
              <a:ext cx="1752600" cy="347166"/>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 name="Rectangle 17">
              <a:extLst>
                <a:ext uri="{FF2B5EF4-FFF2-40B4-BE49-F238E27FC236}">
                  <a16:creationId xmlns:a16="http://schemas.microsoft.com/office/drawing/2014/main" id="{3CD22355-7832-4A43-9FEB-6DE9A1307496}"/>
                </a:ext>
              </a:extLst>
            </p:cNvPr>
            <p:cNvSpPr/>
            <p:nvPr/>
          </p:nvSpPr>
          <p:spPr bwMode="auto">
            <a:xfrm>
              <a:off x="6098458" y="4718541"/>
              <a:ext cx="1752600" cy="6916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Tree>
    <p:extLst>
      <p:ext uri="{BB962C8B-B14F-4D97-AF65-F5344CB8AC3E}">
        <p14:creationId xmlns:p14="http://schemas.microsoft.com/office/powerpoint/2010/main" val="30629446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381000" y="1676400"/>
            <a:ext cx="5181600" cy="4038600"/>
          </a:xfrm>
        </p:spPr>
        <p:txBody>
          <a:bodyPr vert="horz" wrap="square" lIns="90488" tIns="44451" rIns="90488" bIns="44451" numCol="1" anchor="t" anchorCtr="0" compatLnSpc="1">
            <a:prstTxWarp prst="textNoShape">
              <a:avLst/>
            </a:prstTxWarp>
          </a:bodyPr>
          <a:lstStyle/>
          <a:p>
            <a:pPr marL="0" indent="0" eaLnBrk="1" hangingPunct="1"/>
            <a:r>
              <a:rPr lang="en-US" sz="2400" dirty="0"/>
              <a:t>Lighting system maintenance can maximize lighting benefits, including soft benefits</a:t>
            </a:r>
          </a:p>
          <a:p>
            <a:pPr lvl="1">
              <a:buClrTx/>
              <a:buSzPct val="100000"/>
              <a:buFont typeface="Arial"/>
              <a:buChar char="•"/>
            </a:pPr>
            <a:r>
              <a:rPr lang="en-US" sz="2400" dirty="0">
                <a:solidFill>
                  <a:srgbClr val="000000"/>
                </a:solidFill>
              </a:rPr>
              <a:t>Better learning environment</a:t>
            </a:r>
          </a:p>
          <a:p>
            <a:pPr lvl="1">
              <a:buClrTx/>
              <a:buSzPct val="100000"/>
              <a:buFont typeface="Arial"/>
              <a:buChar char="•"/>
            </a:pPr>
            <a:r>
              <a:rPr lang="en-US" sz="2400" dirty="0">
                <a:solidFill>
                  <a:srgbClr val="000000"/>
                </a:solidFill>
              </a:rPr>
              <a:t>Worker productivity &amp; comfort</a:t>
            </a:r>
          </a:p>
          <a:p>
            <a:pPr eaLnBrk="1" hangingPunct="1">
              <a:buFont typeface="Arial"/>
              <a:buChar char="•"/>
            </a:pPr>
            <a:endParaRPr lang="en-US" sz="1000" dirty="0">
              <a:solidFill>
                <a:srgbClr val="000000"/>
              </a:solidFill>
            </a:endParaRPr>
          </a:p>
          <a:p>
            <a:pPr marL="0" indent="0" eaLnBrk="1" hangingPunct="1"/>
            <a:r>
              <a:rPr lang="en-US" sz="2400" dirty="0">
                <a:solidFill>
                  <a:srgbClr val="000000"/>
                </a:solidFill>
              </a:rPr>
              <a:t>Poor maintenance will gradually lower performance</a:t>
            </a:r>
          </a:p>
          <a:p>
            <a:pPr eaLnBrk="1" hangingPunct="1">
              <a:buFont typeface="Arial"/>
              <a:buChar char="•"/>
            </a:pPr>
            <a:endParaRPr lang="en-US" sz="1000" dirty="0">
              <a:solidFill>
                <a:srgbClr val="000000"/>
              </a:solidFill>
            </a:endParaRPr>
          </a:p>
          <a:p>
            <a:pPr marL="0" indent="0" eaLnBrk="1" hangingPunct="1"/>
            <a:r>
              <a:rPr lang="en-US" sz="2400" dirty="0">
                <a:solidFill>
                  <a:srgbClr val="000000"/>
                </a:solidFill>
              </a:rPr>
              <a:t>Systematic maintenance maintains </a:t>
            </a:r>
            <a:r>
              <a:rPr lang="en-US" sz="2400" dirty="0"/>
              <a:t>light levels at design intent</a:t>
            </a:r>
          </a:p>
          <a:p>
            <a:pPr marL="0" indent="0"/>
            <a:endParaRPr lang="en-US" sz="2400" dirty="0"/>
          </a:p>
        </p:txBody>
      </p:sp>
      <p:sp>
        <p:nvSpPr>
          <p:cNvPr id="92162" name="Rectangle 2"/>
          <p:cNvSpPr>
            <a:spLocks noGrp="1" noChangeArrowheads="1"/>
          </p:cNvSpPr>
          <p:nvPr>
            <p:ph type="title"/>
          </p:nvPr>
        </p:nvSpPr>
        <p:spPr>
          <a:xfrm>
            <a:off x="301628" y="304800"/>
            <a:ext cx="7699375" cy="1143000"/>
          </a:xfrm>
        </p:spPr>
        <p:txBody>
          <a:bodyPr vert="horz" wrap="square" lIns="90488" tIns="44451" rIns="90488" bIns="44451" numCol="1" anchor="b" anchorCtr="0" compatLnSpc="1">
            <a:prstTxWarp prst="textNoShape">
              <a:avLst/>
            </a:prstTxWarp>
          </a:bodyPr>
          <a:lstStyle/>
          <a:p>
            <a:r>
              <a:rPr lang="en-US" dirty="0">
                <a:solidFill>
                  <a:schemeClr val="tx1"/>
                </a:solidFill>
              </a:rPr>
              <a:t>Principles of Lighting </a:t>
            </a:r>
            <a:br>
              <a:rPr lang="en-US" dirty="0">
                <a:solidFill>
                  <a:schemeClr val="tx1"/>
                </a:solidFill>
              </a:rPr>
            </a:br>
            <a:r>
              <a:rPr lang="en-US" dirty="0">
                <a:solidFill>
                  <a:schemeClr val="tx1"/>
                </a:solidFill>
              </a:rPr>
              <a:t>Maintenance</a:t>
            </a:r>
            <a:r>
              <a:rPr lang="en-US" dirty="0"/>
              <a:t> </a:t>
            </a:r>
          </a:p>
        </p:txBody>
      </p:sp>
      <p:pic>
        <p:nvPicPr>
          <p:cNvPr id="17410" name="Picture 2" descr="http://sunshinelightingcompany.com/images/lampballast2.jpg">
            <a:extLst>
              <a:ext uri="{FF2B5EF4-FFF2-40B4-BE49-F238E27FC236}">
                <a16:creationId xmlns:a16="http://schemas.microsoft.com/office/drawing/2014/main" id="{DF38F675-75F8-41F9-89FB-A17A7917A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1828800"/>
            <a:ext cx="2019300" cy="269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9EF766-660B-44BB-93DA-FB660DDE5603}"/>
              </a:ext>
            </a:extLst>
          </p:cNvPr>
          <p:cNvSpPr txBox="1"/>
          <p:nvPr/>
        </p:nvSpPr>
        <p:spPr>
          <a:xfrm>
            <a:off x="5562600" y="4876802"/>
            <a:ext cx="2971800" cy="156966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latin typeface="+mn-lt"/>
              </a:rPr>
              <a:t>Follow proper safety procedures (gloves, safety glasses, fall protection)</a:t>
            </a:r>
          </a:p>
        </p:txBody>
      </p:sp>
    </p:spTree>
    <p:extLst>
      <p:ext uri="{BB962C8B-B14F-4D97-AF65-F5344CB8AC3E}">
        <p14:creationId xmlns:p14="http://schemas.microsoft.com/office/powerpoint/2010/main" val="267500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B890FD7F-003B-2BB1-1F42-7BDC2C20C56A}"/>
              </a:ext>
            </a:extLst>
          </p:cNvPr>
          <p:cNvGraphicFramePr>
            <a:graphicFrameLocks noGrp="1"/>
          </p:cNvGraphicFramePr>
          <p:nvPr>
            <p:ph idx="1"/>
          </p:nvPr>
        </p:nvGraphicFramePr>
        <p:xfrm>
          <a:off x="381000" y="1600203"/>
          <a:ext cx="8153400" cy="4876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1378" name="Rectangle 2"/>
          <p:cNvSpPr>
            <a:spLocks noGrp="1" noChangeArrowheads="1"/>
          </p:cNvSpPr>
          <p:nvPr>
            <p:ph type="title"/>
          </p:nvPr>
        </p:nvSpPr>
        <p:spPr>
          <a:xfrm>
            <a:off x="300039" y="76200"/>
            <a:ext cx="5695951" cy="1208088"/>
          </a:xfrm>
        </p:spPr>
        <p:txBody>
          <a:bodyPr/>
          <a:lstStyle/>
          <a:p>
            <a:pPr eaLnBrk="1" hangingPunct="1"/>
            <a:br>
              <a:rPr lang="en-US" dirty="0">
                <a:solidFill>
                  <a:schemeClr val="tx1"/>
                </a:solidFill>
              </a:rPr>
            </a:br>
            <a:r>
              <a:rPr lang="en-US" dirty="0">
                <a:solidFill>
                  <a:schemeClr val="tx1"/>
                </a:solidFill>
              </a:rPr>
              <a:t>Cleaning of Fixture &amp; Surface</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1159157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1" y="0"/>
            <a:ext cx="7472363" cy="1310923"/>
          </a:xfrm>
        </p:spPr>
        <p:txBody>
          <a:bodyPr vert="horz" wrap="square" lIns="90488" tIns="44451" rIns="90488" bIns="44451" numCol="1" anchor="b" anchorCtr="0" compatLnSpc="1">
            <a:prstTxWarp prst="textNoShape">
              <a:avLst/>
            </a:prstTxWarp>
          </a:bodyPr>
          <a:lstStyle/>
          <a:p>
            <a:r>
              <a:rPr lang="en-US" dirty="0"/>
              <a:t>Why Energy Efficient </a:t>
            </a:r>
            <a:br>
              <a:rPr lang="en-US" dirty="0"/>
            </a:br>
            <a:r>
              <a:rPr lang="en-US" dirty="0"/>
              <a:t>Lighting?</a:t>
            </a:r>
          </a:p>
        </p:txBody>
      </p:sp>
      <p:pic>
        <p:nvPicPr>
          <p:cNvPr id="7" name="Picture 6" descr="A circular chart with text and numbers&#10;&#10;Description automatically generated">
            <a:extLst>
              <a:ext uri="{FF2B5EF4-FFF2-40B4-BE49-F238E27FC236}">
                <a16:creationId xmlns:a16="http://schemas.microsoft.com/office/drawing/2014/main" id="{74502CE2-9EA2-4D88-A666-8EAF504D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461" y="1438477"/>
            <a:ext cx="7473078" cy="5168981"/>
          </a:xfrm>
          <a:prstGeom prst="rect">
            <a:avLst/>
          </a:prstGeom>
        </p:spPr>
      </p:pic>
    </p:spTree>
    <p:extLst>
      <p:ext uri="{BB962C8B-B14F-4D97-AF65-F5344CB8AC3E}">
        <p14:creationId xmlns:p14="http://schemas.microsoft.com/office/powerpoint/2010/main" val="1002839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304800" y="533400"/>
            <a:ext cx="7772400" cy="762000"/>
          </a:xfrm>
        </p:spPr>
        <p:txBody>
          <a:bodyPr/>
          <a:lstStyle/>
          <a:p>
            <a:r>
              <a:rPr lang="en-US" b="1" dirty="0">
                <a:solidFill>
                  <a:srgbClr val="000000"/>
                </a:solidFill>
                <a:ea typeface="ＭＳ Ｐゴシック" charset="0"/>
                <a:cs typeface="ＭＳ Ｐゴシック" charset="0"/>
              </a:rPr>
              <a:t>Control </a:t>
            </a:r>
            <a:r>
              <a:rPr lang="en-US" dirty="0">
                <a:solidFill>
                  <a:srgbClr val="000000"/>
                </a:solidFill>
                <a:ea typeface="ＭＳ Ｐゴシック" charset="0"/>
                <a:cs typeface="ＭＳ Ｐゴシック" charset="0"/>
              </a:rPr>
              <a:t>Adjustments</a:t>
            </a:r>
            <a:endParaRPr lang="en-US" b="1" dirty="0">
              <a:solidFill>
                <a:srgbClr val="000000"/>
              </a:solidFill>
              <a:ea typeface="ＭＳ Ｐゴシック" charset="0"/>
              <a:cs typeface="ＭＳ Ｐゴシック" charset="0"/>
            </a:endParaRPr>
          </a:p>
        </p:txBody>
      </p:sp>
      <p:graphicFrame>
        <p:nvGraphicFramePr>
          <p:cNvPr id="2" name="Diagram 1">
            <a:extLst>
              <a:ext uri="{FF2B5EF4-FFF2-40B4-BE49-F238E27FC236}">
                <a16:creationId xmlns:a16="http://schemas.microsoft.com/office/drawing/2014/main" id="{46AD0D52-5CEA-4A34-D401-E7C96258CE58}"/>
              </a:ext>
            </a:extLst>
          </p:cNvPr>
          <p:cNvGraphicFramePr/>
          <p:nvPr/>
        </p:nvGraphicFramePr>
        <p:xfrm>
          <a:off x="228600" y="1597514"/>
          <a:ext cx="6172200" cy="3812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434" name="Picture 2" descr="Image result for occupancy sensor delay settings">
            <a:extLst>
              <a:ext uri="{FF2B5EF4-FFF2-40B4-BE49-F238E27FC236}">
                <a16:creationId xmlns:a16="http://schemas.microsoft.com/office/drawing/2014/main" id="{2401D7B6-BA90-47ED-B2D5-D3C0D399E8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1577758"/>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937677-8589-4533-B061-7396C96B96EB}"/>
              </a:ext>
            </a:extLst>
          </p:cNvPr>
          <p:cNvSpPr txBox="1"/>
          <p:nvPr/>
        </p:nvSpPr>
        <p:spPr>
          <a:xfrm>
            <a:off x="228600" y="5105400"/>
            <a:ext cx="8458200" cy="1625060"/>
          </a:xfrm>
          <a:prstGeom prst="rect">
            <a:avLst/>
          </a:prstGeom>
          <a:noFill/>
        </p:spPr>
        <p:txBody>
          <a:bodyPr wrap="square" rtlCol="0">
            <a:spAutoFit/>
          </a:bodyPr>
          <a:lstStyle/>
          <a:p>
            <a:pPr marL="857229" lvl="2">
              <a:lnSpc>
                <a:spcPct val="90000"/>
              </a:lnSpc>
            </a:pPr>
            <a:r>
              <a:rPr lang="en-US" sz="2800" dirty="0">
                <a:latin typeface="+mn-lt"/>
                <a:ea typeface="ＭＳ Ｐゴシック" charset="0"/>
              </a:rPr>
              <a:t>LED/SSL </a:t>
            </a:r>
            <a:r>
              <a:rPr lang="en-US" sz="2800" b="1" dirty="0">
                <a:latin typeface="+mn-lt"/>
                <a:ea typeface="ＭＳ Ｐゴシック" charset="0"/>
              </a:rPr>
              <a:t>&gt; </a:t>
            </a:r>
            <a:r>
              <a:rPr lang="en-US" sz="2800" b="1" i="1" dirty="0">
                <a:latin typeface="+mn-lt"/>
                <a:ea typeface="ＭＳ Ｐゴシック" charset="0"/>
              </a:rPr>
              <a:t>5min</a:t>
            </a:r>
          </a:p>
          <a:p>
            <a:pPr marL="857229" lvl="2">
              <a:lnSpc>
                <a:spcPct val="90000"/>
              </a:lnSpc>
            </a:pPr>
            <a:r>
              <a:rPr lang="en-US" sz="2800" dirty="0">
                <a:latin typeface="+mn-lt"/>
                <a:ea typeface="ＭＳ Ｐゴシック" charset="0"/>
              </a:rPr>
              <a:t>	Programmed-start ballasts</a:t>
            </a:r>
            <a:r>
              <a:rPr lang="en-US" sz="2800" b="1" i="1" dirty="0">
                <a:latin typeface="+mn-lt"/>
                <a:ea typeface="ＭＳ Ｐゴシック" charset="0"/>
              </a:rPr>
              <a:t> &lt; 10 min</a:t>
            </a:r>
          </a:p>
          <a:p>
            <a:pPr marL="857229" lvl="2">
              <a:lnSpc>
                <a:spcPct val="90000"/>
              </a:lnSpc>
            </a:pPr>
            <a:r>
              <a:rPr lang="en-US" sz="2800" dirty="0">
                <a:latin typeface="+mn-lt"/>
                <a:ea typeface="ＭＳ Ｐゴシック" charset="0"/>
              </a:rPr>
              <a:t>	Instant-start ballasts </a:t>
            </a:r>
            <a:r>
              <a:rPr lang="en-US" sz="2800" b="1" i="1" dirty="0">
                <a:latin typeface="+mn-lt"/>
                <a:ea typeface="ＭＳ Ｐゴシック" charset="0"/>
              </a:rPr>
              <a:t>&gt; 15 min &lt; 20 min</a:t>
            </a:r>
            <a:endParaRPr lang="en-US" sz="2800" dirty="0">
              <a:latin typeface="+mn-lt"/>
              <a:ea typeface="ＭＳ Ｐゴシック" charset="0"/>
            </a:endParaRPr>
          </a:p>
          <a:p>
            <a:r>
              <a:rPr lang="en-US" dirty="0">
                <a:latin typeface="+mn-lt"/>
              </a:rPr>
              <a:t>	</a:t>
            </a:r>
            <a:endParaRPr lang="en-US" dirty="0">
              <a:latin typeface="+mn-lt"/>
              <a:ea typeface="ＭＳ Ｐゴシック" charset="0"/>
              <a:cs typeface="ＭＳ Ｐゴシック" charset="0"/>
            </a:endParaRPr>
          </a:p>
        </p:txBody>
      </p:sp>
    </p:spTree>
    <p:extLst>
      <p:ext uri="{BB962C8B-B14F-4D97-AF65-F5344CB8AC3E}">
        <p14:creationId xmlns:p14="http://schemas.microsoft.com/office/powerpoint/2010/main" val="26734246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03216" y="381000"/>
            <a:ext cx="7926387" cy="914400"/>
          </a:xfrm>
        </p:spPr>
        <p:txBody>
          <a:bodyPr/>
          <a:lstStyle/>
          <a:p>
            <a:pPr eaLnBrk="1" hangingPunct="1"/>
            <a:r>
              <a:rPr lang="en-US" dirty="0">
                <a:solidFill>
                  <a:srgbClr val="000000"/>
                </a:solidFill>
              </a:rPr>
              <a:t>Re-lamping Checklist:</a:t>
            </a:r>
            <a:br>
              <a:rPr lang="en-US" sz="4400" dirty="0">
                <a:solidFill>
                  <a:srgbClr val="000000"/>
                </a:solidFill>
              </a:rPr>
            </a:br>
            <a:r>
              <a:rPr lang="en-US" sz="1800" dirty="0">
                <a:solidFill>
                  <a:srgbClr val="000000"/>
                </a:solidFill>
              </a:rPr>
              <a:t>Group v. Spot Replacement</a:t>
            </a:r>
          </a:p>
        </p:txBody>
      </p:sp>
      <p:sp>
        <p:nvSpPr>
          <p:cNvPr id="98307" name="Rectangle 3"/>
          <p:cNvSpPr>
            <a:spLocks noGrp="1" noChangeArrowheads="1"/>
          </p:cNvSpPr>
          <p:nvPr>
            <p:ph type="body" sz="half" idx="1"/>
          </p:nvPr>
        </p:nvSpPr>
        <p:spPr>
          <a:xfrm>
            <a:off x="457200" y="1600202"/>
            <a:ext cx="8229600" cy="4679951"/>
          </a:xfrm>
        </p:spPr>
        <p:txBody>
          <a:bodyPr/>
          <a:lstStyle/>
          <a:p>
            <a:pPr eaLnBrk="1" hangingPunct="1">
              <a:buFont typeface="Wingdings" pitchFamily="2" charset="2"/>
              <a:buChar char="ü"/>
            </a:pPr>
            <a:r>
              <a:rPr lang="en-US" sz="2400" dirty="0">
                <a:solidFill>
                  <a:srgbClr val="000000"/>
                </a:solidFill>
              </a:rPr>
              <a:t>Replace T-12 lamps on group basis </a:t>
            </a:r>
            <a:r>
              <a:rPr lang="en-US" sz="2400" u="sng" dirty="0">
                <a:solidFill>
                  <a:srgbClr val="000000"/>
                </a:solidFill>
              </a:rPr>
              <a:t>or</a:t>
            </a:r>
            <a:r>
              <a:rPr lang="en-US" sz="2400" dirty="0">
                <a:solidFill>
                  <a:srgbClr val="000000"/>
                </a:solidFill>
              </a:rPr>
              <a:t> as they burn out (spot re-lamping)</a:t>
            </a:r>
          </a:p>
          <a:p>
            <a:pPr eaLnBrk="1" hangingPunct="1">
              <a:buFont typeface="Wingdings" pitchFamily="2" charset="2"/>
              <a:buChar char="ü"/>
            </a:pPr>
            <a:r>
              <a:rPr lang="en-US" sz="2400" dirty="0">
                <a:solidFill>
                  <a:srgbClr val="000000"/>
                </a:solidFill>
              </a:rPr>
              <a:t>Group re-lamping not necessary for T-8 and T-5 lamps</a:t>
            </a:r>
          </a:p>
          <a:p>
            <a:pPr eaLnBrk="1" hangingPunct="1">
              <a:buFont typeface="Wingdings" pitchFamily="2" charset="2"/>
              <a:buChar char="ü"/>
            </a:pPr>
            <a:r>
              <a:rPr lang="en-US" sz="2400" dirty="0">
                <a:solidFill>
                  <a:srgbClr val="000000"/>
                </a:solidFill>
              </a:rPr>
              <a:t>Replace all tubes in the same fixture</a:t>
            </a:r>
          </a:p>
          <a:p>
            <a:pPr eaLnBrk="1" hangingPunct="1">
              <a:buFont typeface="Wingdings" pitchFamily="2" charset="2"/>
              <a:buChar char="ü"/>
            </a:pPr>
            <a:r>
              <a:rPr lang="en-US" sz="2400" dirty="0">
                <a:solidFill>
                  <a:srgbClr val="000000"/>
                </a:solidFill>
              </a:rPr>
              <a:t>Clean fixture reflecting surfaces, lenses, louvers, etc.</a:t>
            </a:r>
          </a:p>
          <a:p>
            <a:pPr eaLnBrk="1" hangingPunct="1">
              <a:buFont typeface="Wingdings" pitchFamily="2" charset="2"/>
              <a:buChar char="ü"/>
            </a:pPr>
            <a:r>
              <a:rPr lang="en-US" sz="2400" dirty="0">
                <a:solidFill>
                  <a:srgbClr val="000000"/>
                </a:solidFill>
              </a:rPr>
              <a:t>Dispose of spent lamp using environmentally sound practices and according to local codes</a:t>
            </a:r>
          </a:p>
          <a:p>
            <a:pPr eaLnBrk="1" hangingPunct="1">
              <a:buFont typeface="Wingdings" pitchFamily="2" charset="2"/>
              <a:buChar char="ü"/>
            </a:pPr>
            <a:r>
              <a:rPr lang="en-US" sz="2400" dirty="0">
                <a:solidFill>
                  <a:srgbClr val="000000"/>
                </a:solidFill>
              </a:rPr>
              <a:t>Evaluate group re-lamping versus spot re-lamping</a:t>
            </a:r>
          </a:p>
          <a:p>
            <a:pPr marL="0" indent="0" eaLnBrk="1" hangingPunct="1"/>
            <a:endParaRPr lang="en-US" sz="2400" dirty="0">
              <a:solidFill>
                <a:srgbClr val="000000"/>
              </a:solidFill>
            </a:endParaRPr>
          </a:p>
        </p:txBody>
      </p:sp>
      <p:sp>
        <p:nvSpPr>
          <p:cNvPr id="2" name="TextBox 1">
            <a:extLst>
              <a:ext uri="{FF2B5EF4-FFF2-40B4-BE49-F238E27FC236}">
                <a16:creationId xmlns:a16="http://schemas.microsoft.com/office/drawing/2014/main" id="{19F3EF24-7B28-A096-CABE-C4B36B8296F0}"/>
              </a:ext>
            </a:extLst>
          </p:cNvPr>
          <p:cNvSpPr txBox="1"/>
          <p:nvPr/>
        </p:nvSpPr>
        <p:spPr>
          <a:xfrm>
            <a:off x="1538156" y="5276671"/>
            <a:ext cx="6067687" cy="83099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400" b="1" dirty="0">
                <a:solidFill>
                  <a:srgbClr val="000000"/>
                </a:solidFill>
                <a:latin typeface="+mn-lt"/>
              </a:rPr>
              <a:t>The recommended practice is to replace</a:t>
            </a:r>
            <a:br>
              <a:rPr lang="en-US" sz="2400" b="1" dirty="0">
                <a:solidFill>
                  <a:srgbClr val="000000"/>
                </a:solidFill>
                <a:latin typeface="+mn-lt"/>
              </a:rPr>
            </a:br>
            <a:r>
              <a:rPr lang="en-US" sz="2400" b="1" dirty="0">
                <a:solidFill>
                  <a:srgbClr val="000000"/>
                </a:solidFill>
                <a:latin typeface="+mn-lt"/>
              </a:rPr>
              <a:t>fluorescent lighting with LED</a:t>
            </a:r>
          </a:p>
        </p:txBody>
      </p:sp>
    </p:spTree>
    <p:extLst>
      <p:ext uri="{BB962C8B-B14F-4D97-AF65-F5344CB8AC3E}">
        <p14:creationId xmlns:p14="http://schemas.microsoft.com/office/powerpoint/2010/main" val="3553822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279678" y="3986836"/>
            <a:ext cx="8178521" cy="2924175"/>
          </a:xfrm>
        </p:spPr>
        <p:txBody>
          <a:bodyPr>
            <a:normAutofit/>
          </a:bodyPr>
          <a:lstStyle/>
          <a:p>
            <a:pPr marL="457189" indent="-457189" eaLnBrk="1" hangingPunct="1">
              <a:buFont typeface="Arial"/>
              <a:buChar char="•"/>
            </a:pPr>
            <a:r>
              <a:rPr lang="en-US" dirty="0">
                <a:solidFill>
                  <a:srgbClr val="000000"/>
                </a:solidFill>
                <a:ea typeface="ＭＳ Ｐゴシック" charset="0"/>
                <a:cs typeface="ＭＳ Ｐゴシック" charset="0"/>
              </a:rPr>
              <a:t>Fewer work interruptions</a:t>
            </a:r>
          </a:p>
          <a:p>
            <a:pPr marL="457189" indent="-457189" eaLnBrk="1" hangingPunct="1">
              <a:buFont typeface="Arial"/>
              <a:buChar char="•"/>
            </a:pPr>
            <a:r>
              <a:rPr lang="en-US" dirty="0">
                <a:solidFill>
                  <a:srgbClr val="000000"/>
                </a:solidFill>
                <a:ea typeface="ＭＳ Ｐゴシック" charset="0"/>
                <a:cs typeface="ＭＳ Ｐゴシック" charset="0"/>
              </a:rPr>
              <a:t>Lower labor cost</a:t>
            </a:r>
          </a:p>
          <a:p>
            <a:pPr marL="457189" indent="-457189" eaLnBrk="1" hangingPunct="1">
              <a:buFont typeface="Arial"/>
              <a:buChar char="•"/>
            </a:pPr>
            <a:r>
              <a:rPr lang="en-US" dirty="0">
                <a:solidFill>
                  <a:srgbClr val="000000"/>
                </a:solidFill>
                <a:ea typeface="ＭＳ Ｐゴシック" charset="0"/>
                <a:cs typeface="ＭＳ Ｐゴシック" charset="0"/>
              </a:rPr>
              <a:t>More light</a:t>
            </a:r>
          </a:p>
          <a:p>
            <a:pPr marL="457189" indent="-457189" eaLnBrk="1" hangingPunct="1">
              <a:buFont typeface="Arial"/>
              <a:buChar char="•"/>
            </a:pPr>
            <a:r>
              <a:rPr lang="en-US" dirty="0">
                <a:solidFill>
                  <a:srgbClr val="000000"/>
                </a:solidFill>
                <a:ea typeface="ＭＳ Ｐゴシック" charset="0"/>
                <a:cs typeface="ＭＳ Ｐゴシック" charset="0"/>
              </a:rPr>
              <a:t>Fewer un-replaced burnouts</a:t>
            </a:r>
          </a:p>
          <a:p>
            <a:pPr marL="457189" indent="-457189" eaLnBrk="1" hangingPunct="1">
              <a:buFont typeface="Arial"/>
              <a:buChar char="•"/>
            </a:pPr>
            <a:r>
              <a:rPr lang="en-US" dirty="0">
                <a:solidFill>
                  <a:srgbClr val="000000"/>
                </a:solidFill>
                <a:ea typeface="ＭＳ Ｐゴシック" charset="0"/>
                <a:cs typeface="ＭＳ Ｐゴシック" charset="0"/>
              </a:rPr>
              <a:t>Less lamp stock</a:t>
            </a:r>
          </a:p>
          <a:p>
            <a:pPr marL="457189" indent="-457189" eaLnBrk="1" hangingPunct="1">
              <a:buFont typeface="Arial"/>
              <a:buChar char="•"/>
            </a:pPr>
            <a:endParaRPr lang="en-US" dirty="0">
              <a:solidFill>
                <a:srgbClr val="000000"/>
              </a:solidFill>
              <a:ea typeface="ＭＳ Ｐゴシック" charset="0"/>
              <a:cs typeface="ＭＳ Ｐゴシック" charset="0"/>
            </a:endParaRPr>
          </a:p>
        </p:txBody>
      </p:sp>
      <p:sp>
        <p:nvSpPr>
          <p:cNvPr id="2" name="Title 1"/>
          <p:cNvSpPr>
            <a:spLocks noGrp="1"/>
          </p:cNvSpPr>
          <p:nvPr>
            <p:ph type="title"/>
          </p:nvPr>
        </p:nvSpPr>
        <p:spPr>
          <a:xfrm>
            <a:off x="304800" y="228600"/>
            <a:ext cx="6629400" cy="990600"/>
          </a:xfrm>
        </p:spPr>
        <p:txBody>
          <a:bodyPr/>
          <a:lstStyle/>
          <a:p>
            <a:r>
              <a:rPr lang="en-US" dirty="0">
                <a:solidFill>
                  <a:srgbClr val="000000"/>
                </a:solidFill>
                <a:ea typeface="ＭＳ Ｐゴシック"/>
              </a:rPr>
              <a:t>Benefits of Group</a:t>
            </a:r>
            <a:br>
              <a:rPr lang="en-US" dirty="0">
                <a:solidFill>
                  <a:srgbClr val="000000"/>
                </a:solidFill>
                <a:ea typeface="ＭＳ Ｐゴシック"/>
              </a:rPr>
            </a:br>
            <a:r>
              <a:rPr lang="en-US" dirty="0">
                <a:solidFill>
                  <a:srgbClr val="000000"/>
                </a:solidFill>
                <a:ea typeface="ＭＳ Ｐゴシック"/>
              </a:rPr>
              <a:t>Re-Lamping</a:t>
            </a:r>
            <a:endParaRPr lang="en-US" dirty="0"/>
          </a:p>
        </p:txBody>
      </p:sp>
      <p:sp>
        <p:nvSpPr>
          <p:cNvPr id="36867" name="Text Box 4"/>
          <p:cNvSpPr txBox="1">
            <a:spLocks noChangeArrowheads="1"/>
          </p:cNvSpPr>
          <p:nvPr/>
        </p:nvSpPr>
        <p:spPr bwMode="auto">
          <a:xfrm>
            <a:off x="5835652" y="64912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800" dirty="0">
              <a:solidFill>
                <a:schemeClr val="bg1"/>
              </a:solidFill>
            </a:endParaRPr>
          </a:p>
        </p:txBody>
      </p:sp>
      <p:pic>
        <p:nvPicPr>
          <p:cNvPr id="17410" name="Picture 2" descr="Image result for group relamping">
            <a:extLst>
              <a:ext uri="{FF2B5EF4-FFF2-40B4-BE49-F238E27FC236}">
                <a16:creationId xmlns:a16="http://schemas.microsoft.com/office/drawing/2014/main" id="{B1C02C2C-659B-4DDC-8D1E-6FCAEE93D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42672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group relamping">
            <a:extLst>
              <a:ext uri="{FF2B5EF4-FFF2-40B4-BE49-F238E27FC236}">
                <a16:creationId xmlns:a16="http://schemas.microsoft.com/office/drawing/2014/main" id="{0B20A2C6-EC3E-4806-ADC6-8529E203F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676400"/>
            <a:ext cx="3505201" cy="262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146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63528" y="503235"/>
            <a:ext cx="8042275" cy="792165"/>
          </a:xfrm>
        </p:spPr>
        <p:txBody>
          <a:bodyPr/>
          <a:lstStyle/>
          <a:p>
            <a:pPr eaLnBrk="1" hangingPunct="1"/>
            <a:r>
              <a:rPr lang="en-US" dirty="0">
                <a:solidFill>
                  <a:schemeClr val="tx1"/>
                </a:solidFill>
              </a:rPr>
              <a:t>Lamp Disposal</a:t>
            </a:r>
          </a:p>
        </p:txBody>
      </p:sp>
      <p:pic>
        <p:nvPicPr>
          <p:cNvPr id="118788" name="Picture 4" descr="085-68"/>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838200" y="1496098"/>
            <a:ext cx="3276600" cy="2238203"/>
          </a:xfrm>
          <a:ln w="19050">
            <a:solidFill>
              <a:schemeClr val="bg1"/>
            </a:solidFill>
            <a:miter lim="800000"/>
            <a:headEnd/>
            <a:tailEnd/>
          </a:ln>
        </p:spPr>
      </p:pic>
      <p:sp>
        <p:nvSpPr>
          <p:cNvPr id="118787" name="Rectangle 3"/>
          <p:cNvSpPr>
            <a:spLocks noGrp="1" noChangeArrowheads="1"/>
          </p:cNvSpPr>
          <p:nvPr>
            <p:ph type="body" sz="half" idx="2"/>
          </p:nvPr>
        </p:nvSpPr>
        <p:spPr>
          <a:xfrm>
            <a:off x="482600" y="3886200"/>
            <a:ext cx="8509000" cy="2819400"/>
          </a:xfrm>
        </p:spPr>
        <p:txBody>
          <a:bodyPr/>
          <a:lstStyle/>
          <a:p>
            <a:pPr eaLnBrk="1" hangingPunct="1">
              <a:buFont typeface="Arial" charset="0"/>
              <a:buChar char="•"/>
            </a:pPr>
            <a:r>
              <a:rPr lang="en-US" sz="2400" dirty="0">
                <a:solidFill>
                  <a:srgbClr val="000000"/>
                </a:solidFill>
              </a:rPr>
              <a:t>Fluorescent &amp; HID lamps contain mercury and should be recycled - </a:t>
            </a:r>
            <a:r>
              <a:rPr lang="en-US" sz="2400" dirty="0">
                <a:solidFill>
                  <a:srgbClr val="000000"/>
                </a:solidFill>
                <a:ea typeface="ＭＳ Ｐゴシック" charset="0"/>
                <a:cs typeface="ＭＳ Ｐゴシック" charset="0"/>
              </a:rPr>
              <a:t>not thrown in the trash!</a:t>
            </a:r>
          </a:p>
          <a:p>
            <a:pPr eaLnBrk="1" hangingPunct="1">
              <a:buFont typeface="Arial" charset="0"/>
              <a:buChar char="•"/>
            </a:pPr>
            <a:r>
              <a:rPr lang="en-US" sz="2400" dirty="0">
                <a:solidFill>
                  <a:srgbClr val="000000"/>
                </a:solidFill>
                <a:ea typeface="ＭＳ Ｐゴシック" charset="0"/>
                <a:cs typeface="ＭＳ Ｐゴシック" charset="0"/>
              </a:rPr>
              <a:t>LED lamps/fixtures should be recycled as E-waste</a:t>
            </a:r>
          </a:p>
          <a:p>
            <a:pPr eaLnBrk="1" hangingPunct="1">
              <a:buFont typeface="Arial" charset="0"/>
              <a:buChar char="•"/>
            </a:pPr>
            <a:r>
              <a:rPr lang="en-US" sz="2400" dirty="0">
                <a:solidFill>
                  <a:srgbClr val="000000"/>
                </a:solidFill>
              </a:rPr>
              <a:t>Spent lamps are classified as “universal waste”</a:t>
            </a:r>
          </a:p>
          <a:p>
            <a:pPr eaLnBrk="1" hangingPunct="1">
              <a:buFont typeface="Arial" charset="0"/>
              <a:buChar char="•"/>
            </a:pPr>
            <a:r>
              <a:rPr lang="en-US" sz="2400" dirty="0">
                <a:solidFill>
                  <a:srgbClr val="000000"/>
                </a:solidFill>
              </a:rPr>
              <a:t>Incineration or landfill disposal pollutes environment</a:t>
            </a:r>
          </a:p>
          <a:p>
            <a:pPr eaLnBrk="1" hangingPunct="1">
              <a:buFont typeface="Arial" charset="0"/>
              <a:buChar char="•"/>
            </a:pPr>
            <a:r>
              <a:rPr lang="en-US" sz="2400" dirty="0">
                <a:solidFill>
                  <a:srgbClr val="000000"/>
                </a:solidFill>
              </a:rPr>
              <a:t>TCLP compliant lamps passed TCLP test</a:t>
            </a:r>
          </a:p>
        </p:txBody>
      </p:sp>
      <p:pic>
        <p:nvPicPr>
          <p:cNvPr id="118789" name="Picture 5" descr="085-1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1694" y="1524000"/>
            <a:ext cx="3419171" cy="22098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4" descr="http://thumbs.dreamstime.com/t/energy-saving-lamp-green-symbol-recycling-29778192.jpg">
            <a:extLst>
              <a:ext uri="{FF2B5EF4-FFF2-40B4-BE49-F238E27FC236}">
                <a16:creationId xmlns:a16="http://schemas.microsoft.com/office/drawing/2014/main" id="{67A2BF1C-33EA-0F93-0467-5F444E9F7ED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94372" y="1945751"/>
            <a:ext cx="1524000" cy="1524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0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304800" y="533400"/>
            <a:ext cx="7772400" cy="762000"/>
          </a:xfrm>
        </p:spPr>
        <p:txBody>
          <a:bodyPr/>
          <a:lstStyle/>
          <a:p>
            <a:pPr eaLnBrk="1" hangingPunct="1"/>
            <a:r>
              <a:rPr lang="en-US" b="1" dirty="0">
                <a:solidFill>
                  <a:srgbClr val="000000"/>
                </a:solidFill>
                <a:ea typeface="ＭＳ Ｐゴシック" charset="0"/>
                <a:cs typeface="ＭＳ Ｐゴシック" charset="0"/>
              </a:rPr>
              <a:t>Ballast Disposal</a:t>
            </a:r>
          </a:p>
        </p:txBody>
      </p:sp>
      <p:sp>
        <p:nvSpPr>
          <p:cNvPr id="65538" name="Rectangle 3"/>
          <p:cNvSpPr>
            <a:spLocks noGrp="1" noChangeArrowheads="1"/>
          </p:cNvSpPr>
          <p:nvPr>
            <p:ph type="body" sz="half" idx="1"/>
          </p:nvPr>
        </p:nvSpPr>
        <p:spPr>
          <a:xfrm>
            <a:off x="307622" y="2133600"/>
            <a:ext cx="4572000" cy="3810000"/>
          </a:xfrm>
        </p:spPr>
        <p:txBody>
          <a:bodyPr/>
          <a:lstStyle/>
          <a:p>
            <a:pPr marL="457189" indent="-457189" eaLnBrk="1" hangingPunct="1">
              <a:buFont typeface="Arial" panose="020B0604020202020204" pitchFamily="34" charset="0"/>
              <a:buChar char="•"/>
            </a:pPr>
            <a:r>
              <a:rPr lang="en-US" dirty="0">
                <a:solidFill>
                  <a:srgbClr val="000000"/>
                </a:solidFill>
                <a:latin typeface="+mj-lt"/>
                <a:ea typeface="ＭＳ Ｐゴシック" charset="0"/>
                <a:cs typeface="ＭＳ Ｐゴシック" charset="0"/>
              </a:rPr>
              <a:t>Dispose of according to federal and local environmental laws</a:t>
            </a:r>
          </a:p>
          <a:p>
            <a:pPr marL="457189" indent="-457189" eaLnBrk="1" hangingPunct="1">
              <a:buFont typeface="Arial" panose="020B0604020202020204" pitchFamily="34" charset="0"/>
              <a:buChar char="•"/>
            </a:pPr>
            <a:r>
              <a:rPr lang="en-US" dirty="0">
                <a:solidFill>
                  <a:srgbClr val="000000"/>
                </a:solidFill>
                <a:latin typeface="+mj-lt"/>
                <a:ea typeface="ＭＳ Ｐゴシック" charset="0"/>
                <a:cs typeface="ＭＳ Ｐゴシック" charset="0"/>
              </a:rPr>
              <a:t>Recycle ballasts with PCB (or DEHP)</a:t>
            </a:r>
          </a:p>
          <a:p>
            <a:pPr marL="457189" indent="-457189" eaLnBrk="1" hangingPunct="1">
              <a:buFont typeface="Arial" panose="020B0604020202020204" pitchFamily="34" charset="0"/>
              <a:buChar char="•"/>
            </a:pPr>
            <a:r>
              <a:rPr lang="en-US" dirty="0">
                <a:solidFill>
                  <a:srgbClr val="000000"/>
                </a:solidFill>
                <a:latin typeface="+mj-lt"/>
                <a:ea typeface="ＭＳ Ｐゴシック" charset="0"/>
                <a:cs typeface="ＭＳ Ｐゴシック" charset="0"/>
              </a:rPr>
              <a:t>Electronic ballasts and LED drivers are considered E-Waste</a:t>
            </a:r>
          </a:p>
          <a:p>
            <a:pPr eaLnBrk="1" hangingPunct="1"/>
            <a:endParaRPr lang="en-US" dirty="0">
              <a:solidFill>
                <a:srgbClr val="000000"/>
              </a:solidFill>
              <a:latin typeface="Times New Roman" charset="0"/>
              <a:ea typeface="ＭＳ Ｐゴシック" charset="0"/>
              <a:cs typeface="ＭＳ Ｐゴシック" charset="0"/>
            </a:endParaRPr>
          </a:p>
        </p:txBody>
      </p:sp>
      <p:pic>
        <p:nvPicPr>
          <p:cNvPr id="65539" name="Picture 6" descr="692-4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131858" y="1828800"/>
            <a:ext cx="2936875" cy="1981200"/>
          </a:xfrm>
          <a:noFill/>
        </p:spPr>
      </p:pic>
      <p:pic>
        <p:nvPicPr>
          <p:cNvPr id="65540" name="Picture 7" descr="692-43"/>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181600" y="4267200"/>
            <a:ext cx="2947988" cy="1981200"/>
          </a:xfrm>
          <a:noFill/>
        </p:spPr>
      </p:pic>
    </p:spTree>
    <p:extLst>
      <p:ext uri="{BB962C8B-B14F-4D97-AF65-F5344CB8AC3E}">
        <p14:creationId xmlns:p14="http://schemas.microsoft.com/office/powerpoint/2010/main" val="2158048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GB" sz="1350" dirty="0">
                  <a:solidFill>
                    <a:prstClr val="white"/>
                  </a:solidFill>
                  <a:latin typeface="Calibri" panose="020F0502020204030204"/>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grpSp>
      </p:gr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a:t>
            </a:r>
          </a:p>
        </p:txBody>
      </p:sp>
      <p:sp>
        <p:nvSpPr>
          <p:cNvPr id="16" name="TextBox 15">
            <a:extLst>
              <a:ext uri="{FF2B5EF4-FFF2-40B4-BE49-F238E27FC236}">
                <a16:creationId xmlns:a16="http://schemas.microsoft.com/office/drawing/2014/main" id="{E8F9827C-1B8B-452F-B020-6E8588A02178}"/>
              </a:ext>
            </a:extLst>
          </p:cNvPr>
          <p:cNvSpPr txBox="1"/>
          <p:nvPr/>
        </p:nvSpPr>
        <p:spPr>
          <a:xfrm>
            <a:off x="381000" y="1556391"/>
            <a:ext cx="8153400" cy="3108543"/>
          </a:xfrm>
          <a:prstGeom prst="rect">
            <a:avLst/>
          </a:prstGeom>
          <a:noFill/>
        </p:spPr>
        <p:txBody>
          <a:bodyPr wrap="square" rtlCol="0">
            <a:spAutoFit/>
          </a:bodyPr>
          <a:lstStyle/>
          <a:p>
            <a:r>
              <a:rPr lang="en-US" sz="2800" dirty="0">
                <a:solidFill>
                  <a:prstClr val="black">
                    <a:lumMod val="75000"/>
                    <a:lumOff val="25000"/>
                  </a:prstClr>
                </a:solidFill>
                <a:latin typeface="+mj-lt"/>
                <a:cs typeface="Arial" panose="020B0604020202020204" pitchFamily="34" charset="0"/>
              </a:rPr>
              <a:t>True or False? </a:t>
            </a:r>
          </a:p>
          <a:p>
            <a:endParaRPr lang="en-US" sz="2800" dirty="0">
              <a:solidFill>
                <a:prstClr val="black">
                  <a:lumMod val="75000"/>
                  <a:lumOff val="25000"/>
                </a:prstClr>
              </a:solidFill>
              <a:latin typeface="+mj-lt"/>
            </a:endParaRPr>
          </a:p>
          <a:p>
            <a:r>
              <a:rPr lang="en-US" sz="2800" dirty="0">
                <a:solidFill>
                  <a:prstClr val="black">
                    <a:lumMod val="75000"/>
                    <a:lumOff val="25000"/>
                  </a:prstClr>
                </a:solidFill>
                <a:latin typeface="+mj-lt"/>
              </a:rPr>
              <a:t>All fluorescent tubes contain mercury and should be recycled.</a:t>
            </a:r>
            <a:endParaRPr lang="en-US" sz="2800" dirty="0">
              <a:solidFill>
                <a:prstClr val="black">
                  <a:lumMod val="75000"/>
                  <a:lumOff val="25000"/>
                </a:prstClr>
              </a:solidFill>
              <a:latin typeface="+mj-lt"/>
              <a:cs typeface="Arial" panose="020B0604020202020204" pitchFamily="34" charset="0"/>
            </a:endParaRPr>
          </a:p>
          <a:p>
            <a:endParaRPr lang="en-US" sz="2800" dirty="0">
              <a:solidFill>
                <a:prstClr val="black">
                  <a:lumMod val="75000"/>
                  <a:lumOff val="25000"/>
                </a:prstClr>
              </a:solidFill>
              <a:latin typeface="+mj-lt"/>
            </a:endParaRPr>
          </a:p>
          <a:p>
            <a:pPr marL="514350" indent="-514350">
              <a:buAutoNum type="alphaLcPeriod"/>
            </a:pPr>
            <a:r>
              <a:rPr lang="en-US" sz="2800" dirty="0">
                <a:solidFill>
                  <a:prstClr val="black">
                    <a:lumMod val="75000"/>
                    <a:lumOff val="25000"/>
                  </a:prstClr>
                </a:solidFill>
                <a:latin typeface="+mj-lt"/>
              </a:rPr>
              <a:t>True</a:t>
            </a:r>
          </a:p>
          <a:p>
            <a:pPr marL="514350" indent="-514350">
              <a:buAutoNum type="alphaLcPeriod"/>
            </a:pPr>
            <a:r>
              <a:rPr lang="en-US" sz="2800" dirty="0">
                <a:solidFill>
                  <a:prstClr val="black">
                    <a:lumMod val="75000"/>
                    <a:lumOff val="25000"/>
                  </a:prstClr>
                </a:solidFill>
                <a:latin typeface="+mj-lt"/>
                <a:cs typeface="Arial" panose="020B0604020202020204" pitchFamily="34" charset="0"/>
              </a:rPr>
              <a:t>False</a:t>
            </a:r>
          </a:p>
        </p:txBody>
      </p:sp>
      <p:sp>
        <p:nvSpPr>
          <p:cNvPr id="15" name="Oval 14">
            <a:extLst>
              <a:ext uri="{FF2B5EF4-FFF2-40B4-BE49-F238E27FC236}">
                <a16:creationId xmlns:a16="http://schemas.microsoft.com/office/drawing/2014/main" id="{CEBB7070-CB87-48E6-B123-120A0A4B361A}"/>
              </a:ext>
            </a:extLst>
          </p:cNvPr>
          <p:cNvSpPr/>
          <p:nvPr/>
        </p:nvSpPr>
        <p:spPr bwMode="auto">
          <a:xfrm>
            <a:off x="345744" y="3720342"/>
            <a:ext cx="533400" cy="519562"/>
          </a:xfrm>
          <a:prstGeom prst="ellipse">
            <a:avLst/>
          </a:prstGeom>
          <a:noFill/>
          <a:ln w="571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7" name="Oval 16">
            <a:extLst>
              <a:ext uri="{FF2B5EF4-FFF2-40B4-BE49-F238E27FC236}">
                <a16:creationId xmlns:a16="http://schemas.microsoft.com/office/drawing/2014/main" id="{ABB04A8D-14AF-4AD2-B91A-81242B8D9F6D}"/>
              </a:ext>
            </a:extLst>
          </p:cNvPr>
          <p:cNvSpPr/>
          <p:nvPr/>
        </p:nvSpPr>
        <p:spPr bwMode="auto">
          <a:xfrm>
            <a:off x="342900" y="3720342"/>
            <a:ext cx="533400" cy="519562"/>
          </a:xfrm>
          <a:prstGeom prst="ellipse">
            <a:avLst/>
          </a:prstGeom>
          <a:noFill/>
          <a:ln w="920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236627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C3023166-19CD-41AC-996D-ACF60D8CBE30}"/>
              </a:ext>
            </a:extLst>
          </p:cNvPr>
          <p:cNvGraphicFramePr>
            <a:graphicFrameLocks noGrp="1"/>
          </p:cNvGraphicFramePr>
          <p:nvPr>
            <p:ph idx="1"/>
          </p:nvPr>
        </p:nvGraphicFramePr>
        <p:xfrm>
          <a:off x="381000" y="1752600"/>
          <a:ext cx="8610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18" name="Rectangle 2"/>
          <p:cNvSpPr>
            <a:spLocks noGrp="1" noChangeArrowheads="1"/>
          </p:cNvSpPr>
          <p:nvPr>
            <p:ph type="title"/>
          </p:nvPr>
        </p:nvSpPr>
        <p:spPr>
          <a:xfrm>
            <a:off x="339725" y="-307975"/>
            <a:ext cx="6518275" cy="1679575"/>
          </a:xfrm>
        </p:spPr>
        <p:txBody>
          <a:bodyPr vert="horz" wrap="square" lIns="90488" tIns="44451" rIns="90488" bIns="44451" numCol="1" anchor="b" anchorCtr="0" compatLnSpc="1">
            <a:prstTxWarp prst="textNoShape">
              <a:avLst/>
            </a:prstTxWarp>
          </a:bodyPr>
          <a:lstStyle/>
          <a:p>
            <a:r>
              <a:rPr lang="en-US" dirty="0"/>
              <a:t>Efficient Lighting Practices</a:t>
            </a:r>
          </a:p>
        </p:txBody>
      </p:sp>
    </p:spTree>
    <p:extLst>
      <p:ext uri="{BB962C8B-B14F-4D97-AF65-F5344CB8AC3E}">
        <p14:creationId xmlns:p14="http://schemas.microsoft.com/office/powerpoint/2010/main" val="20296922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7DE898BF-8949-AE44-17A8-06DCE13B815D}"/>
              </a:ext>
            </a:extLst>
          </p:cNvPr>
          <p:cNvGraphicFramePr>
            <a:graphicFrameLocks noGrp="1"/>
          </p:cNvGraphicFramePr>
          <p:nvPr>
            <p:ph idx="1"/>
            <p:extLst>
              <p:ext uri="{D42A27DB-BD31-4B8C-83A1-F6EECF244321}">
                <p14:modId xmlns:p14="http://schemas.microsoft.com/office/powerpoint/2010/main" val="2466519203"/>
              </p:ext>
            </p:extLst>
          </p:nvPr>
        </p:nvGraphicFramePr>
        <p:xfrm>
          <a:off x="374336" y="1981200"/>
          <a:ext cx="49530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0" name="Rectangle 1026"/>
          <p:cNvSpPr>
            <a:spLocks noGrp="1" noChangeArrowheads="1"/>
          </p:cNvSpPr>
          <p:nvPr>
            <p:ph type="title"/>
          </p:nvPr>
        </p:nvSpPr>
        <p:spPr>
          <a:xfrm>
            <a:off x="304800" y="304800"/>
            <a:ext cx="8153400" cy="990600"/>
          </a:xfrm>
        </p:spPr>
        <p:txBody>
          <a:bodyPr vert="horz" wrap="square" lIns="90488" tIns="44451" rIns="90488" bIns="44451" numCol="1" anchor="ctr" anchorCtr="0" compatLnSpc="1">
            <a:prstTxWarp prst="textNoShape">
              <a:avLst/>
            </a:prstTxWarp>
          </a:bodyPr>
          <a:lstStyle/>
          <a:p>
            <a:r>
              <a:rPr lang="en-US" dirty="0"/>
              <a:t>Terms: Lamp &amp; Lumen</a:t>
            </a:r>
          </a:p>
        </p:txBody>
      </p:sp>
      <p:pic>
        <p:nvPicPr>
          <p:cNvPr id="5" name="Picture 4" descr="A diagram of a lamp&#10;&#10;AI-generated content may be incorrect.">
            <a:extLst>
              <a:ext uri="{FF2B5EF4-FFF2-40B4-BE49-F238E27FC236}">
                <a16:creationId xmlns:a16="http://schemas.microsoft.com/office/drawing/2014/main" id="{45E70753-4A91-66FA-F729-5AC669146379}"/>
              </a:ext>
            </a:extLst>
          </p:cNvPr>
          <p:cNvPicPr>
            <a:picLocks noChangeAspect="1"/>
          </p:cNvPicPr>
          <p:nvPr/>
        </p:nvPicPr>
        <p:blipFill>
          <a:blip r:embed="rId8" cstate="print">
            <a:extLst>
              <a:ext uri="{28A0092B-C50C-407E-A947-70E740481C1C}">
                <a14:useLocalDpi xmlns:a14="http://schemas.microsoft.com/office/drawing/2010/main" val="0"/>
              </a:ext>
            </a:extLst>
          </a:blip>
          <a:srcRect l="7742" t="15556" r="8925" b="33420"/>
          <a:stretch/>
        </p:blipFill>
        <p:spPr>
          <a:xfrm>
            <a:off x="5486400" y="2514600"/>
            <a:ext cx="3111260" cy="1905000"/>
          </a:xfrm>
          <a:prstGeom prst="rect">
            <a:avLst/>
          </a:prstGeom>
          <a:ln>
            <a:solidFill>
              <a:schemeClr val="tx1"/>
            </a:solidFill>
          </a:ln>
        </p:spPr>
      </p:pic>
      <p:sp>
        <p:nvSpPr>
          <p:cNvPr id="6" name="TextBox 5">
            <a:extLst>
              <a:ext uri="{FF2B5EF4-FFF2-40B4-BE49-F238E27FC236}">
                <a16:creationId xmlns:a16="http://schemas.microsoft.com/office/drawing/2014/main" id="{1C395054-F832-B872-C51C-D6D56989AE5A}"/>
              </a:ext>
            </a:extLst>
          </p:cNvPr>
          <p:cNvSpPr txBox="1"/>
          <p:nvPr/>
        </p:nvSpPr>
        <p:spPr>
          <a:xfrm>
            <a:off x="5380357" y="4419600"/>
            <a:ext cx="3323346" cy="215444"/>
          </a:xfrm>
          <a:prstGeom prst="rect">
            <a:avLst/>
          </a:prstGeom>
          <a:noFill/>
        </p:spPr>
        <p:txBody>
          <a:bodyPr wrap="none" rtlCol="0">
            <a:spAutoFit/>
          </a:bodyPr>
          <a:lstStyle/>
          <a:p>
            <a:r>
              <a:rPr lang="en-US" sz="800" dirty="0">
                <a:latin typeface="+mn-lt"/>
              </a:rPr>
              <a:t>Image source: https://www.renfrodesign.com/page/lamp-vs-luminaire</a:t>
            </a:r>
          </a:p>
        </p:txBody>
      </p:sp>
    </p:spTree>
    <p:extLst>
      <p:ext uri="{BB962C8B-B14F-4D97-AF65-F5344CB8AC3E}">
        <p14:creationId xmlns:p14="http://schemas.microsoft.com/office/powerpoint/2010/main" val="14339622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39728" y="304800"/>
            <a:ext cx="6442075" cy="963135"/>
          </a:xfrm>
        </p:spPr>
        <p:txBody>
          <a:bodyPr/>
          <a:lstStyle/>
          <a:p>
            <a:r>
              <a:rPr lang="en-US" dirty="0">
                <a:solidFill>
                  <a:schemeClr val="tx1"/>
                </a:solidFill>
              </a:rPr>
              <a:t>Term: Light Level (FC)</a:t>
            </a:r>
          </a:p>
        </p:txBody>
      </p:sp>
      <p:pic>
        <p:nvPicPr>
          <p:cNvPr id="13316" name="Picture 6" descr="LGHTLV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981200"/>
            <a:ext cx="4038600" cy="3606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2A0AE7-4C38-4C62-889F-3E9D4BAC861B}"/>
              </a:ext>
            </a:extLst>
          </p:cNvPr>
          <p:cNvSpPr txBox="1"/>
          <p:nvPr/>
        </p:nvSpPr>
        <p:spPr>
          <a:xfrm>
            <a:off x="611981" y="4345973"/>
            <a:ext cx="3648075" cy="1569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latin typeface="+mn-lt"/>
              </a:rPr>
              <a:t>*Lux is the international unit and is approximately 10 x per FC.</a:t>
            </a:r>
          </a:p>
          <a:p>
            <a:pPr algn="ctr"/>
            <a:r>
              <a:rPr lang="en-US" dirty="0">
                <a:latin typeface="+mn-lt"/>
              </a:rPr>
              <a:t>(i.e., 20 FC ~= 200 lux)</a:t>
            </a:r>
          </a:p>
        </p:txBody>
      </p:sp>
      <p:grpSp>
        <p:nvGrpSpPr>
          <p:cNvPr id="10" name="Group 9">
            <a:extLst>
              <a:ext uri="{FF2B5EF4-FFF2-40B4-BE49-F238E27FC236}">
                <a16:creationId xmlns:a16="http://schemas.microsoft.com/office/drawing/2014/main" id="{C83268BE-2998-0A16-F17A-72A233D7714B}"/>
              </a:ext>
            </a:extLst>
          </p:cNvPr>
          <p:cNvGrpSpPr/>
          <p:nvPr/>
        </p:nvGrpSpPr>
        <p:grpSpPr>
          <a:xfrm>
            <a:off x="470299" y="3124200"/>
            <a:ext cx="3090466" cy="830997"/>
            <a:chOff x="414734" y="4080301"/>
            <a:chExt cx="3090466" cy="830997"/>
          </a:xfrm>
        </p:grpSpPr>
        <p:sp>
          <p:nvSpPr>
            <p:cNvPr id="7" name="TextBox 6">
              <a:extLst>
                <a:ext uri="{FF2B5EF4-FFF2-40B4-BE49-F238E27FC236}">
                  <a16:creationId xmlns:a16="http://schemas.microsoft.com/office/drawing/2014/main" id="{B9D37A43-0112-E7D8-D4EE-CDFBFF8D27D9}"/>
                </a:ext>
              </a:extLst>
            </p:cNvPr>
            <p:cNvSpPr txBox="1"/>
            <p:nvPr/>
          </p:nvSpPr>
          <p:spPr>
            <a:xfrm>
              <a:off x="1694656" y="4080301"/>
              <a:ext cx="1725152" cy="830997"/>
            </a:xfrm>
            <a:prstGeom prst="rect">
              <a:avLst/>
            </a:prstGeom>
            <a:noFill/>
          </p:spPr>
          <p:txBody>
            <a:bodyPr wrap="none" rtlCol="0">
              <a:spAutoFit/>
            </a:bodyPr>
            <a:lstStyle/>
            <a:p>
              <a:pPr algn="ctr"/>
              <a:r>
                <a:rPr lang="en-US" dirty="0">
                  <a:latin typeface="+mn-lt"/>
                </a:rPr>
                <a:t>lumens</a:t>
              </a:r>
            </a:p>
            <a:p>
              <a:pPr algn="ctr"/>
              <a:r>
                <a:rPr lang="en-US" dirty="0">
                  <a:latin typeface="+mn-lt"/>
                </a:rPr>
                <a:t>square feet</a:t>
              </a:r>
            </a:p>
          </p:txBody>
        </p:sp>
        <p:grpSp>
          <p:nvGrpSpPr>
            <p:cNvPr id="9" name="Group 8">
              <a:extLst>
                <a:ext uri="{FF2B5EF4-FFF2-40B4-BE49-F238E27FC236}">
                  <a16:creationId xmlns:a16="http://schemas.microsoft.com/office/drawing/2014/main" id="{8B50CE0C-AEF6-E93F-8B1D-6498E9F02FE2}"/>
                </a:ext>
              </a:extLst>
            </p:cNvPr>
            <p:cNvGrpSpPr/>
            <p:nvPr/>
          </p:nvGrpSpPr>
          <p:grpSpPr>
            <a:xfrm>
              <a:off x="414734" y="4250898"/>
              <a:ext cx="3090466" cy="626765"/>
              <a:chOff x="414734" y="4250898"/>
              <a:chExt cx="3090466" cy="626765"/>
            </a:xfrm>
          </p:grpSpPr>
          <p:sp>
            <p:nvSpPr>
              <p:cNvPr id="13317" name="Line 9"/>
              <p:cNvSpPr>
                <a:spLocks noChangeShapeType="1"/>
              </p:cNvSpPr>
              <p:nvPr/>
            </p:nvSpPr>
            <p:spPr bwMode="auto">
              <a:xfrm>
                <a:off x="1741487" y="4495800"/>
                <a:ext cx="1763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Rectangle 3">
                <a:extLst>
                  <a:ext uri="{FF2B5EF4-FFF2-40B4-BE49-F238E27FC236}">
                    <a16:creationId xmlns:a16="http://schemas.microsoft.com/office/drawing/2014/main" id="{F6329C05-959B-1F05-ED11-A70DAD3AD0BB}"/>
                  </a:ext>
                </a:extLst>
              </p:cNvPr>
              <p:cNvSpPr txBox="1">
                <a:spLocks noChangeArrowheads="1"/>
              </p:cNvSpPr>
              <p:nvPr/>
            </p:nvSpPr>
            <p:spPr bwMode="auto">
              <a:xfrm>
                <a:off x="414734" y="4250898"/>
                <a:ext cx="1303338" cy="62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defRPr sz="2800">
                    <a:solidFill>
                      <a:schemeClr val="tx1"/>
                    </a:solidFill>
                    <a:latin typeface="+mn-lt"/>
                    <a:ea typeface="+mn-ea"/>
                    <a:cs typeface="+mn-cs"/>
                  </a:defRPr>
                </a:lvl1pPr>
                <a:lvl2pPr marL="742932" indent="-285744" algn="l" rtl="0" eaLnBrk="0" fontAlgn="base" hangingPunct="0">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0" fontAlgn="base" hangingPunct="0">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0" fontAlgn="base" hangingPunct="0">
                  <a:spcBef>
                    <a:spcPct val="20000"/>
                  </a:spcBef>
                  <a:spcAft>
                    <a:spcPct val="0"/>
                  </a:spcAft>
                  <a:buChar char="–"/>
                  <a:defRPr sz="2000">
                    <a:solidFill>
                      <a:schemeClr val="tx1"/>
                    </a:solidFill>
                    <a:latin typeface="Times New Roman" pitchFamily="18" charset="0"/>
                  </a:defRPr>
                </a:lvl4pPr>
                <a:lvl5pPr marL="1771606" indent="-228594" algn="l" rtl="0" eaLnBrk="0" fontAlgn="base" hangingPunct="0">
                  <a:spcBef>
                    <a:spcPct val="20000"/>
                  </a:spcBef>
                  <a:spcAft>
                    <a:spcPct val="0"/>
                  </a:spcAft>
                  <a:buChar char="»"/>
                  <a:defRPr sz="2000">
                    <a:solidFill>
                      <a:schemeClr val="tx1"/>
                    </a:solidFill>
                    <a:latin typeface="Times New Roman" pitchFamily="18" charset="0"/>
                  </a:defRPr>
                </a:lvl5pPr>
                <a:lvl6pPr marL="2228795" indent="-228594" algn="l" rtl="0" eaLnBrk="0" fontAlgn="base" hangingPunct="0">
                  <a:spcBef>
                    <a:spcPct val="20000"/>
                  </a:spcBef>
                  <a:spcAft>
                    <a:spcPct val="0"/>
                  </a:spcAft>
                  <a:buChar char="»"/>
                  <a:defRPr sz="2000">
                    <a:solidFill>
                      <a:schemeClr val="tx1"/>
                    </a:solidFill>
                    <a:latin typeface="Times New Roman" pitchFamily="18" charset="0"/>
                  </a:defRPr>
                </a:lvl6pPr>
                <a:lvl7pPr marL="2685984" indent="-228594" algn="l" rtl="0" eaLnBrk="0" fontAlgn="base" hangingPunct="0">
                  <a:spcBef>
                    <a:spcPct val="20000"/>
                  </a:spcBef>
                  <a:spcAft>
                    <a:spcPct val="0"/>
                  </a:spcAft>
                  <a:buChar char="»"/>
                  <a:defRPr sz="2000">
                    <a:solidFill>
                      <a:schemeClr val="tx1"/>
                    </a:solidFill>
                    <a:latin typeface="Times New Roman" pitchFamily="18" charset="0"/>
                  </a:defRPr>
                </a:lvl7pPr>
                <a:lvl8pPr marL="3143172" indent="-228594" algn="l" rtl="0" eaLnBrk="0" fontAlgn="base" hangingPunct="0">
                  <a:spcBef>
                    <a:spcPct val="20000"/>
                  </a:spcBef>
                  <a:spcAft>
                    <a:spcPct val="0"/>
                  </a:spcAft>
                  <a:buChar char="»"/>
                  <a:defRPr sz="2000">
                    <a:solidFill>
                      <a:schemeClr val="tx1"/>
                    </a:solidFill>
                    <a:latin typeface="Times New Roman" pitchFamily="18" charset="0"/>
                  </a:defRPr>
                </a:lvl8pPr>
                <a:lvl9pPr marL="3600361" indent="-228594" algn="l" rtl="0" eaLnBrk="0" fontAlgn="base" hangingPunct="0">
                  <a:spcBef>
                    <a:spcPct val="20000"/>
                  </a:spcBef>
                  <a:spcAft>
                    <a:spcPct val="0"/>
                  </a:spcAft>
                  <a:buChar char="»"/>
                  <a:defRPr sz="2000">
                    <a:solidFill>
                      <a:schemeClr val="tx1"/>
                    </a:solidFill>
                    <a:latin typeface="Times New Roman" pitchFamily="18" charset="0"/>
                  </a:defRPr>
                </a:lvl9pPr>
              </a:lstStyle>
              <a:p>
                <a:pPr marL="344479" indent="0"/>
                <a:r>
                  <a:rPr lang="en-US" sz="2400" kern="0" dirty="0"/>
                  <a:t>FC =</a:t>
                </a:r>
              </a:p>
              <a:p>
                <a:pPr marL="507987" indent="-507987"/>
                <a:endParaRPr lang="en-US" sz="1200" kern="0" dirty="0"/>
              </a:p>
              <a:p>
                <a:pPr marL="507987" indent="-507987"/>
                <a:endParaRPr lang="en-US" sz="2400" kern="0" dirty="0"/>
              </a:p>
            </p:txBody>
          </p:sp>
        </p:grpSp>
      </p:grpSp>
      <p:graphicFrame>
        <p:nvGraphicFramePr>
          <p:cNvPr id="4" name="Diagram 3">
            <a:extLst>
              <a:ext uri="{FF2B5EF4-FFF2-40B4-BE49-F238E27FC236}">
                <a16:creationId xmlns:a16="http://schemas.microsoft.com/office/drawing/2014/main" id="{02FEDB31-1CD3-6276-1769-AFAD56A99BB0}"/>
              </a:ext>
            </a:extLst>
          </p:cNvPr>
          <p:cNvGraphicFramePr/>
          <p:nvPr/>
        </p:nvGraphicFramePr>
        <p:xfrm>
          <a:off x="449209" y="1290938"/>
          <a:ext cx="3810847" cy="2163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93380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62E68392-44A3-0839-5D8E-08CCE96A477D}"/>
              </a:ext>
            </a:extLst>
          </p:cNvPr>
          <p:cNvGraphicFramePr>
            <a:graphicFrameLocks noGrp="1"/>
          </p:cNvGraphicFramePr>
          <p:nvPr>
            <p:ph idx="1"/>
          </p:nvPr>
        </p:nvGraphicFramePr>
        <p:xfrm>
          <a:off x="300038" y="1524000"/>
          <a:ext cx="8158163"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4210" name="Rectangle 2"/>
          <p:cNvSpPr>
            <a:spLocks noGrp="1" noChangeArrowheads="1"/>
          </p:cNvSpPr>
          <p:nvPr>
            <p:ph type="title"/>
          </p:nvPr>
        </p:nvSpPr>
        <p:spPr>
          <a:xfrm>
            <a:off x="306389" y="152400"/>
            <a:ext cx="6551613" cy="1123951"/>
          </a:xfrm>
        </p:spPr>
        <p:txBody>
          <a:bodyPr vert="horz" wrap="square" lIns="90488" tIns="44451" rIns="90488" bIns="44451" numCol="1" anchor="ctr" anchorCtr="0" compatLnSpc="1">
            <a:prstTxWarp prst="textNoShape">
              <a:avLst/>
            </a:prstTxWarp>
          </a:bodyPr>
          <a:lstStyle/>
          <a:p>
            <a:r>
              <a:rPr lang="en-US" dirty="0"/>
              <a:t>Term: Lumen Depreciation</a:t>
            </a:r>
          </a:p>
        </p:txBody>
      </p:sp>
    </p:spTree>
    <p:extLst>
      <p:ext uri="{BB962C8B-B14F-4D97-AF65-F5344CB8AC3E}">
        <p14:creationId xmlns:p14="http://schemas.microsoft.com/office/powerpoint/2010/main" val="199070463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PRESGUID" val="057269af-c9b2-4c45-ae3c-c87062d9c80f"/>
</p:tagLst>
</file>

<file path=ppt/theme/theme1.xml><?xml version="1.0" encoding="utf-8"?>
<a:theme xmlns:a="http://schemas.openxmlformats.org/drawingml/2006/main" name="BOCTheme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CTheme1" id="{AF539012-CF43-485D-89BB-84F21715C0A3}" vid="{04FE4603-76CE-4CEF-9655-B8431E7AC04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D88258774F744A882075E3E30E1456" ma:contentTypeVersion="12" ma:contentTypeDescription="Create a new document." ma:contentTypeScope="" ma:versionID="d9ea635bc16991aa21cf4541294686d1">
  <xsd:schema xmlns:xsd="http://www.w3.org/2001/XMLSchema" xmlns:xs="http://www.w3.org/2001/XMLSchema" xmlns:p="http://schemas.microsoft.com/office/2006/metadata/properties" xmlns:ns2="21a50285-879d-4b32-93dd-4397627a699b" xmlns:ns3="48e1449f-1222-40d2-b98c-8802b30908c0" targetNamespace="http://schemas.microsoft.com/office/2006/metadata/properties" ma:root="true" ma:fieldsID="806a0b46c2e4858fb40bfd2ba88e4947" ns2:_="" ns3:_="">
    <xsd:import namespace="21a50285-879d-4b32-93dd-4397627a699b"/>
    <xsd:import namespace="48e1449f-1222-40d2-b98c-8802b30908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50285-879d-4b32-93dd-4397627a69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e1449f-1222-40d2-b98c-8802b30908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0F1C90-A30C-4D89-BD26-9E1D05694614}">
  <ds:schemaRefs>
    <ds:schemaRef ds:uri="http://schemas.microsoft.com/office/2006/documentManagement/types"/>
    <ds:schemaRef ds:uri="http://www.w3.org/XML/1998/namespace"/>
    <ds:schemaRef ds:uri="http://purl.org/dc/dcmitype/"/>
    <ds:schemaRef ds:uri="48e1449f-1222-40d2-b98c-8802b30908c0"/>
    <ds:schemaRef ds:uri="http://purl.org/dc/elements/1.1/"/>
    <ds:schemaRef ds:uri="http://schemas.microsoft.com/office/infopath/2007/PartnerControls"/>
    <ds:schemaRef ds:uri="21a50285-879d-4b32-93dd-4397627a699b"/>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DB43E61-9E25-4A70-8EAC-63EFC0E98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50285-879d-4b32-93dd-4397627a699b"/>
    <ds:schemaRef ds:uri="48e1449f-1222-40d2-b98c-8802b3090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BEB53E-84BB-44B6-B7E7-24572F4219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10320</TotalTime>
  <Words>7714</Words>
  <Application>Microsoft Office PowerPoint</Application>
  <PresentationFormat>Letter Paper (8.5x11 in)</PresentationFormat>
  <Paragraphs>582</Paragraphs>
  <Slides>55</Slides>
  <Notes>55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ＭＳ Ｐゴシック</vt:lpstr>
      <vt:lpstr>Arial</vt:lpstr>
      <vt:lpstr>Arial Black</vt:lpstr>
      <vt:lpstr>Book Antiqua</vt:lpstr>
      <vt:lpstr>Calibri</vt:lpstr>
      <vt:lpstr>Century Gothic</vt:lpstr>
      <vt:lpstr>Courier New</vt:lpstr>
      <vt:lpstr>Monotype Sorts</vt:lpstr>
      <vt:lpstr>Times New Roman</vt:lpstr>
      <vt:lpstr>Wingdings</vt:lpstr>
      <vt:lpstr>BOCTheme1</vt:lpstr>
      <vt:lpstr>PowerPoint Presentation</vt:lpstr>
      <vt:lpstr>Safety Message</vt:lpstr>
      <vt:lpstr>Part 3 Agenda</vt:lpstr>
      <vt:lpstr>Importance of Lighting to Building Occupants</vt:lpstr>
      <vt:lpstr>Why Energy Efficient  Lighting?</vt:lpstr>
      <vt:lpstr>Efficient Lighting Practices</vt:lpstr>
      <vt:lpstr>Terms: Lamp &amp; Lumen</vt:lpstr>
      <vt:lpstr>Term: Light Level (FC)</vt:lpstr>
      <vt:lpstr>Term: Lumen Depreciation</vt:lpstr>
      <vt:lpstr>Discussion Question</vt:lpstr>
      <vt:lpstr>Lamp Characteristics: Lumens per Watt (LPW) </vt:lpstr>
      <vt:lpstr>Efficacy for Common Light Sources (lm/W) </vt:lpstr>
      <vt:lpstr>Lamp Characteristics: Color Temperature</vt:lpstr>
      <vt:lpstr>Lamp Characteristics:  Color Rendering Index (CRI)</vt:lpstr>
      <vt:lpstr>Light Source Color Summary</vt:lpstr>
      <vt:lpstr>What Light Levels  are Needed?</vt:lpstr>
      <vt:lpstr>Recommended Light Levels</vt:lpstr>
      <vt:lpstr>   Recommended Light Levels</vt:lpstr>
      <vt:lpstr>Light Level Meter</vt:lpstr>
      <vt:lpstr>Measurement Tips</vt:lpstr>
      <vt:lpstr>Learning Activity #3</vt:lpstr>
      <vt:lpstr>Discussion Question </vt:lpstr>
      <vt:lpstr>Lighting Equipment</vt:lpstr>
      <vt:lpstr>Lighting Equipment</vt:lpstr>
      <vt:lpstr>LED</vt:lpstr>
      <vt:lpstr>Ballasts</vt:lpstr>
      <vt:lpstr>LED Driver</vt:lpstr>
      <vt:lpstr>Fixtures</vt:lpstr>
      <vt:lpstr>Fixtures</vt:lpstr>
      <vt:lpstr>PowerPoint Presentation</vt:lpstr>
      <vt:lpstr>PowerPoint Presentation</vt:lpstr>
      <vt:lpstr>PowerPoint Presentation</vt:lpstr>
      <vt:lpstr>HID Fixtures</vt:lpstr>
      <vt:lpstr>Area Lighting Fixtures</vt:lpstr>
      <vt:lpstr>Controls</vt:lpstr>
      <vt:lpstr>Lighting Control Strategies</vt:lpstr>
      <vt:lpstr>Switching (On/Off) Controls</vt:lpstr>
      <vt:lpstr>Occupancy Sensors</vt:lpstr>
      <vt:lpstr>Occupancy Sensor: Application Savings</vt:lpstr>
      <vt:lpstr>Vacancy Sensors</vt:lpstr>
      <vt:lpstr>Wireless Occupancy Sensors &amp; Relays</vt:lpstr>
      <vt:lpstr>Scheduling Controls</vt:lpstr>
      <vt:lpstr>Scheduling Controls</vt:lpstr>
      <vt:lpstr>Daylight Harvesting Controls</vt:lpstr>
      <vt:lpstr>Demand Limiting</vt:lpstr>
      <vt:lpstr>Luminaire Level Lighting Controls (LLLC)</vt:lpstr>
      <vt:lpstr>Discussion </vt:lpstr>
      <vt:lpstr>Principles of Lighting  Maintenance </vt:lpstr>
      <vt:lpstr> Cleaning of Fixture &amp; Surface </vt:lpstr>
      <vt:lpstr>Control Adjustments</vt:lpstr>
      <vt:lpstr>Re-lamping Checklist: Group v. Spot Replacement</vt:lpstr>
      <vt:lpstr>Benefits of Group Re-Lamping</vt:lpstr>
      <vt:lpstr>Lamp Disposal</vt:lpstr>
      <vt:lpstr>Ballast Disposal</vt:lpstr>
      <vt:lpstr>Discussion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Roskoski</dc:creator>
  <cp:lastModifiedBy>Julie Brown</cp:lastModifiedBy>
  <cp:revision>64</cp:revision>
  <cp:lastPrinted>2025-03-26T17:52:14Z</cp:lastPrinted>
  <dcterms:created xsi:type="dcterms:W3CDTF">2020-06-21T22:16:38Z</dcterms:created>
  <dcterms:modified xsi:type="dcterms:W3CDTF">2025-03-28T03:08:14Z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0x0101000AD88258774F744A882075E3E30E1456</vt:lpwstr>
  </property>
</Properties>
</file>